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9" r:id="rId3"/>
    <p:sldId id="276" r:id="rId4"/>
    <p:sldId id="262" r:id="rId5"/>
    <p:sldId id="271" r:id="rId6"/>
    <p:sldId id="266" r:id="rId7"/>
    <p:sldId id="274" r:id="rId8"/>
    <p:sldId id="273" r:id="rId9"/>
    <p:sldId id="269" r:id="rId10"/>
    <p:sldId id="275" r:id="rId11"/>
    <p:sldId id="277" r:id="rId12"/>
    <p:sldId id="279" r:id="rId13"/>
    <p:sldId id="280" r:id="rId14"/>
  </p:sldIdLst>
  <p:sldSz cx="9144000" cy="6858000" type="overhead"/>
  <p:notesSz cx="6858000" cy="9144000"/>
  <p:defaultTextStyle>
    <a:defPPr>
      <a:defRPr lang="ru-RU"/>
    </a:defPPr>
    <a:lvl1pPr marL="0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9853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9706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9560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9413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9266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9119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8973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18826" algn="l" defTabSz="979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00"/>
    <a:srgbClr val="FF0000"/>
    <a:srgbClr val="FDAA03"/>
    <a:srgbClr val="A9C408"/>
    <a:srgbClr val="FDB82F"/>
    <a:srgbClr val="8BA107"/>
    <a:srgbClr val="D7D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6E23-40B4-4F47-9555-38560B955B0E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EAB50-7CCE-466D-BC94-206B24ABC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3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9895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9790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9685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9581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9476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9371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9266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9161" algn="l" defTabSz="6997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AB50-7CCE-466D-BC94-206B24ABC15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2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3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98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97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9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94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92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91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89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88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853" indent="0">
              <a:buNone/>
              <a:defRPr sz="2100" b="1"/>
            </a:lvl2pPr>
            <a:lvl3pPr marL="979706" indent="0">
              <a:buNone/>
              <a:defRPr sz="1900" b="1"/>
            </a:lvl3pPr>
            <a:lvl4pPr marL="1469560" indent="0">
              <a:buNone/>
              <a:defRPr sz="1700" b="1"/>
            </a:lvl4pPr>
            <a:lvl5pPr marL="1959413" indent="0">
              <a:buNone/>
              <a:defRPr sz="1700" b="1"/>
            </a:lvl5pPr>
            <a:lvl6pPr marL="2449266" indent="0">
              <a:buNone/>
              <a:defRPr sz="1700" b="1"/>
            </a:lvl6pPr>
            <a:lvl7pPr marL="2939119" indent="0">
              <a:buNone/>
              <a:defRPr sz="1700" b="1"/>
            </a:lvl7pPr>
            <a:lvl8pPr marL="3428973" indent="0">
              <a:buNone/>
              <a:defRPr sz="1700" b="1"/>
            </a:lvl8pPr>
            <a:lvl9pPr marL="391882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853" indent="0">
              <a:buNone/>
              <a:defRPr sz="2100" b="1"/>
            </a:lvl2pPr>
            <a:lvl3pPr marL="979706" indent="0">
              <a:buNone/>
              <a:defRPr sz="1900" b="1"/>
            </a:lvl3pPr>
            <a:lvl4pPr marL="1469560" indent="0">
              <a:buNone/>
              <a:defRPr sz="1700" b="1"/>
            </a:lvl4pPr>
            <a:lvl5pPr marL="1959413" indent="0">
              <a:buNone/>
              <a:defRPr sz="1700" b="1"/>
            </a:lvl5pPr>
            <a:lvl6pPr marL="2449266" indent="0">
              <a:buNone/>
              <a:defRPr sz="1700" b="1"/>
            </a:lvl6pPr>
            <a:lvl7pPr marL="2939119" indent="0">
              <a:buNone/>
              <a:defRPr sz="1700" b="1"/>
            </a:lvl7pPr>
            <a:lvl8pPr marL="3428973" indent="0">
              <a:buNone/>
              <a:defRPr sz="1700" b="1"/>
            </a:lvl8pPr>
            <a:lvl9pPr marL="391882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89853" indent="0">
              <a:buNone/>
              <a:defRPr sz="1300"/>
            </a:lvl2pPr>
            <a:lvl3pPr marL="979706" indent="0">
              <a:buNone/>
              <a:defRPr sz="1100"/>
            </a:lvl3pPr>
            <a:lvl4pPr marL="1469560" indent="0">
              <a:buNone/>
              <a:defRPr sz="1000"/>
            </a:lvl4pPr>
            <a:lvl5pPr marL="1959413" indent="0">
              <a:buNone/>
              <a:defRPr sz="1000"/>
            </a:lvl5pPr>
            <a:lvl6pPr marL="2449266" indent="0">
              <a:buNone/>
              <a:defRPr sz="1000"/>
            </a:lvl6pPr>
            <a:lvl7pPr marL="2939119" indent="0">
              <a:buNone/>
              <a:defRPr sz="1000"/>
            </a:lvl7pPr>
            <a:lvl8pPr marL="3428973" indent="0">
              <a:buNone/>
              <a:defRPr sz="1000"/>
            </a:lvl8pPr>
            <a:lvl9pPr marL="391882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89853" indent="0">
              <a:buNone/>
              <a:defRPr sz="3000"/>
            </a:lvl2pPr>
            <a:lvl3pPr marL="979706" indent="0">
              <a:buNone/>
              <a:defRPr sz="2600"/>
            </a:lvl3pPr>
            <a:lvl4pPr marL="1469560" indent="0">
              <a:buNone/>
              <a:defRPr sz="2100"/>
            </a:lvl4pPr>
            <a:lvl5pPr marL="1959413" indent="0">
              <a:buNone/>
              <a:defRPr sz="2100"/>
            </a:lvl5pPr>
            <a:lvl6pPr marL="2449266" indent="0">
              <a:buNone/>
              <a:defRPr sz="2100"/>
            </a:lvl6pPr>
            <a:lvl7pPr marL="2939119" indent="0">
              <a:buNone/>
              <a:defRPr sz="2100"/>
            </a:lvl7pPr>
            <a:lvl8pPr marL="3428973" indent="0">
              <a:buNone/>
              <a:defRPr sz="2100"/>
            </a:lvl8pPr>
            <a:lvl9pPr marL="3918826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89853" indent="0">
              <a:buNone/>
              <a:defRPr sz="1300"/>
            </a:lvl2pPr>
            <a:lvl3pPr marL="979706" indent="0">
              <a:buNone/>
              <a:defRPr sz="1100"/>
            </a:lvl3pPr>
            <a:lvl4pPr marL="1469560" indent="0">
              <a:buNone/>
              <a:defRPr sz="1000"/>
            </a:lvl4pPr>
            <a:lvl5pPr marL="1959413" indent="0">
              <a:buNone/>
              <a:defRPr sz="1000"/>
            </a:lvl5pPr>
            <a:lvl6pPr marL="2449266" indent="0">
              <a:buNone/>
              <a:defRPr sz="1000"/>
            </a:lvl6pPr>
            <a:lvl7pPr marL="2939119" indent="0">
              <a:buNone/>
              <a:defRPr sz="1000"/>
            </a:lvl7pPr>
            <a:lvl8pPr marL="3428973" indent="0">
              <a:buNone/>
              <a:defRPr sz="1000"/>
            </a:lvl8pPr>
            <a:lvl9pPr marL="391882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7971" tIns="48985" rIns="97971" bIns="489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7971" tIns="48985" rIns="97971" bIns="489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7971" tIns="48985" rIns="97971" bIns="489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7971" tIns="48985" rIns="97971" bIns="489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7971" tIns="48985" rIns="97971" bIns="489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7970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390" indent="-367390" algn="l" defTabSz="97970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6011" indent="-306158" algn="l" defTabSz="97970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33" indent="-244927" algn="l" defTabSz="97970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486" indent="-244927" algn="l" defTabSz="97970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340" indent="-244927" algn="l" defTabSz="97970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93" indent="-244927" algn="l" defTabSz="979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4046" indent="-244927" algn="l" defTabSz="979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3899" indent="-244927" algn="l" defTabSz="979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752" indent="-244927" algn="l" defTabSz="979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53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9706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560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413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266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119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3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8826" algn="l" defTabSz="979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seu.ru/lib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www.bibliocomplectator.ru/available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znanium.com/catalog/subscribed/?abonid=10754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dlib.eastview.com/search/simpl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b1.sseu.ru/MegaPro/Web" TargetMode="External"/><Relationship Id="rId11" Type="http://schemas.openxmlformats.org/officeDocument/2006/relationships/hyperlink" Target="https://www.biblio-online.ru/" TargetMode="External"/><Relationship Id="rId5" Type="http://schemas.openxmlformats.org/officeDocument/2006/relationships/hyperlink" Target="http://lib.sseu.ru/lib" TargetMode="External"/><Relationship Id="rId15" Type="http://schemas.openxmlformats.org/officeDocument/2006/relationships/hyperlink" Target="http://grebennikon.ru/" TargetMode="External"/><Relationship Id="rId10" Type="http://schemas.openxmlformats.org/officeDocument/2006/relationships/hyperlink" Target="https://www.book.ru/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ibooks.ru/home.php?routine=bookshelf" TargetMode="External"/><Relationship Id="rId14" Type="http://schemas.openxmlformats.org/officeDocument/2006/relationships/hyperlink" Target="https://elibrary.ru/defaultx.as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lib.eastview.com/search/simple" TargetMode="External"/><Relationship Id="rId5" Type="http://schemas.openxmlformats.org/officeDocument/2006/relationships/hyperlink" Target="https://grebennikon.ru/" TargetMode="External"/><Relationship Id="rId4" Type="http://schemas.openxmlformats.org/officeDocument/2006/relationships/hyperlink" Target="https://elibrary.ru/defaultx.asp?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lib.sseu.ru/biblioteka-sgeu/elektronnye-biblioteki-i-elektronnye-bibliotechnye-sistemy-0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hyperlink" Target="http://lib.sseu.ru/lib/resursyi-svobodnogo-dostup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http://lib.web2.sseu.ru/sites/all/themes/sseu/img/scince_lib_main_big.pn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 r="7630" b="9781"/>
          <a:stretch>
            <a:fillRect/>
          </a:stretch>
        </p:blipFill>
        <p:spPr bwMode="auto">
          <a:xfrm flipH="1">
            <a:off x="179512" y="116632"/>
            <a:ext cx="1543028" cy="1491594"/>
          </a:xfrm>
          <a:prstGeom prst="rect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выставка-путеводитель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59" y="260648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«Твоя библиотека»</a:t>
            </a:r>
            <a:r>
              <a:rPr lang="ru-RU" sz="9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tatic7.depositphotos.com/1006913/675/i/950/depositphotos_6750294-stock-photo-stack-of-books-with-o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20891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58" y="0"/>
            <a:ext cx="879110" cy="90596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68993" y="128942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выставка-путеводитель «Твоя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6078698"/>
            <a:ext cx="81284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затем, чтобы ходить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библиотеку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Бродский</a:t>
            </a:r>
            <a:r>
              <a:rPr lang="ru-RU" sz="1400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43" y="2420888"/>
            <a:ext cx="3628661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817084"/>
            <a:ext cx="1656184" cy="14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533" y="156773"/>
            <a:ext cx="61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ФОРМУЛЯР ЧИТАТЕЛЯ ЗАПОЛНЯЕТСЯ ТОЛЬКО 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ПЕЧАТНЫМИ БУКВАМИ!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7" y="803104"/>
            <a:ext cx="2277547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ФОРМУЛЯР ЧИТАТЕЛЯ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96752"/>
            <a:ext cx="3648075" cy="49434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8333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3719" y="321648"/>
            <a:ext cx="4141671" cy="2670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8"/>
          </a:p>
        </p:txBody>
      </p:sp>
      <p:sp>
        <p:nvSpPr>
          <p:cNvPr id="3" name="object 3"/>
          <p:cNvSpPr/>
          <p:nvPr/>
        </p:nvSpPr>
        <p:spPr>
          <a:xfrm>
            <a:off x="2299792" y="137892"/>
            <a:ext cx="4547444" cy="3070837"/>
          </a:xfrm>
          <a:custGeom>
            <a:avLst/>
            <a:gdLst/>
            <a:ahLst/>
            <a:cxnLst/>
            <a:rect l="l" t="t" r="r" b="b"/>
            <a:pathLst>
              <a:path w="7094855" h="4791075">
                <a:moveTo>
                  <a:pt x="0" y="4790566"/>
                </a:moveTo>
                <a:lnTo>
                  <a:pt x="7094855" y="4790566"/>
                </a:lnTo>
                <a:lnTo>
                  <a:pt x="7094855" y="0"/>
                </a:lnTo>
                <a:lnTo>
                  <a:pt x="0" y="0"/>
                </a:lnTo>
                <a:lnTo>
                  <a:pt x="0" y="4790566"/>
                </a:lnTo>
                <a:close/>
              </a:path>
            </a:pathLst>
          </a:custGeom>
          <a:ln w="381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1218"/>
          </a:p>
        </p:txBody>
      </p:sp>
      <p:sp>
        <p:nvSpPr>
          <p:cNvPr id="5" name="object 5"/>
          <p:cNvSpPr/>
          <p:nvPr/>
        </p:nvSpPr>
        <p:spPr>
          <a:xfrm>
            <a:off x="2299792" y="3276325"/>
            <a:ext cx="4547444" cy="3467375"/>
          </a:xfrm>
          <a:custGeom>
            <a:avLst/>
            <a:gdLst/>
            <a:ahLst/>
            <a:cxnLst/>
            <a:rect l="l" t="t" r="r" b="b"/>
            <a:pathLst>
              <a:path w="7094855" h="5367020">
                <a:moveTo>
                  <a:pt x="0" y="5366639"/>
                </a:moveTo>
                <a:lnTo>
                  <a:pt x="7094855" y="5366639"/>
                </a:lnTo>
                <a:lnTo>
                  <a:pt x="7094855" y="0"/>
                </a:lnTo>
                <a:lnTo>
                  <a:pt x="0" y="0"/>
                </a:lnTo>
                <a:lnTo>
                  <a:pt x="0" y="5366639"/>
                </a:lnTo>
                <a:close/>
              </a:path>
            </a:pathLst>
          </a:custGeom>
          <a:ln w="381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1218"/>
          </a:p>
        </p:txBody>
      </p:sp>
      <p:sp>
        <p:nvSpPr>
          <p:cNvPr id="6" name="Прямоугольник 5"/>
          <p:cNvSpPr/>
          <p:nvPr/>
        </p:nvSpPr>
        <p:spPr>
          <a:xfrm>
            <a:off x="105490" y="980728"/>
            <a:ext cx="225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 читательского билета соответствует номеру студенческого билета и зачетной книжки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студента!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287" y="4293096"/>
            <a:ext cx="1799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Читательский билет заполняется только </a:t>
            </a:r>
            <a:endParaRPr lang="ru-R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ечатными буквами!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72" y="3276325"/>
            <a:ext cx="4442375" cy="33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4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2"/>
            <a:ext cx="7056784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 идеального выступления!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88247"/>
            <a:ext cx="8568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Аудитория, самый важный фактор презентации.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D6009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«Моя лучшая идея на свете – совершенно новая и ни на что не похожая - не стоит ничего, если вы не можете убедить в ней достаточное количество людей.» </a:t>
            </a:r>
            <a:r>
              <a:rPr lang="ru-RU" sz="14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Грегори Бернс, </a:t>
            </a:r>
            <a:r>
              <a:rPr lang="ru-RU" sz="1400" b="1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нейробиолог</a:t>
            </a:r>
            <a:endParaRPr lang="ru-RU" sz="1400" b="1" dirty="0">
              <a:solidFill>
                <a:srgbClr val="00206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8" y="4351864"/>
            <a:ext cx="1713670" cy="226412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21" y="1665728"/>
            <a:ext cx="1691457" cy="259228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30" y="1759576"/>
            <a:ext cx="1687265" cy="25922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468" y="4462854"/>
            <a:ext cx="1365923" cy="215312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76" y="1683975"/>
            <a:ext cx="1706315" cy="23168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384" y="3072472"/>
            <a:ext cx="1656184" cy="223001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001" y="1677940"/>
            <a:ext cx="1936813" cy="265099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6994" y="4187480"/>
            <a:ext cx="1859285" cy="249486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2480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иск Bigstock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33142"/>
            <a:ext cx="5495192" cy="55248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4101" name="AutoShape 5" descr="https://im0-tub-ru.yandex.net/i?id=f41b3ea0ff069c465851b96b04e1f28d&amp;n=33&amp;h=170"/>
          <p:cNvSpPr>
            <a:spLocks noChangeAspect="1" noChangeArrowheads="1"/>
          </p:cNvSpPr>
          <p:nvPr/>
        </p:nvSpPr>
        <p:spPr bwMode="auto">
          <a:xfrm>
            <a:off x="111125" y="-103188"/>
            <a:ext cx="217715" cy="217715"/>
          </a:xfrm>
          <a:prstGeom prst="rect">
            <a:avLst/>
          </a:prstGeom>
          <a:noFill/>
        </p:spPr>
        <p:txBody>
          <a:bodyPr vert="horz" wrap="square" lIns="69979" tIns="34990" rIns="69979" bIns="349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s://im0-tub-ru.yandex.net/i?id=f41b3ea0ff069c465851b96b04e1f28d&amp;n=33&amp;h=170"/>
          <p:cNvSpPr>
            <a:spLocks noChangeAspect="1" noChangeArrowheads="1"/>
          </p:cNvSpPr>
          <p:nvPr/>
        </p:nvSpPr>
        <p:spPr bwMode="auto">
          <a:xfrm>
            <a:off x="111125" y="-103188"/>
            <a:ext cx="217715" cy="217715"/>
          </a:xfrm>
          <a:prstGeom prst="rect">
            <a:avLst/>
          </a:prstGeom>
          <a:noFill/>
        </p:spPr>
        <p:txBody>
          <a:bodyPr vert="horz" wrap="square" lIns="69979" tIns="34990" rIns="69979" bIns="349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899591" cy="87968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03411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получил образование в библиотеке.  Совершенно бесплатно. </a:t>
            </a: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Бредбери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0273" y="5916624"/>
            <a:ext cx="3903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библиотеки: </a:t>
            </a:r>
            <a:r>
              <a:rPr lang="en-US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www.sseu.ru/lib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9125"/>
            <a:ext cx="7101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выставка-путеводитель «Твоя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2348880"/>
            <a:ext cx="31501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выставка-путеводитель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«Твоя библиотека»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 вас со структурой библиотеки, ее сервисами, с правилами регистрации и  пользования  электронными библиотечными 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 и электронными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библиотеками.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 descr="https://im0-tub-ru.yandex.net/i?id=f41b3ea0ff069c465851b96b04e1f28d&amp;n=33&amp;h=170"/>
          <p:cNvSpPr>
            <a:spLocks noChangeAspect="1" noChangeArrowheads="1"/>
          </p:cNvSpPr>
          <p:nvPr/>
        </p:nvSpPr>
        <p:spPr bwMode="auto">
          <a:xfrm>
            <a:off x="111125" y="-103188"/>
            <a:ext cx="217715" cy="217715"/>
          </a:xfrm>
          <a:prstGeom prst="rect">
            <a:avLst/>
          </a:prstGeom>
          <a:noFill/>
        </p:spPr>
        <p:txBody>
          <a:bodyPr vert="horz" wrap="square" lIns="69979" tIns="34990" rIns="69979" bIns="349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s://im0-tub-ru.yandex.net/i?id=f41b3ea0ff069c465851b96b04e1f28d&amp;n=33&amp;h=170"/>
          <p:cNvSpPr>
            <a:spLocks noChangeAspect="1" noChangeArrowheads="1"/>
          </p:cNvSpPr>
          <p:nvPr/>
        </p:nvSpPr>
        <p:spPr bwMode="auto">
          <a:xfrm>
            <a:off x="111125" y="-103188"/>
            <a:ext cx="217715" cy="217715"/>
          </a:xfrm>
          <a:prstGeom prst="rect">
            <a:avLst/>
          </a:prstGeom>
          <a:noFill/>
        </p:spPr>
        <p:txBody>
          <a:bodyPr vert="horz" wrap="square" lIns="69979" tIns="34990" rIns="69979" bIns="349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71600" cy="9163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47053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Научная  библиотека университета основана в  1931 г.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204" y="85244"/>
            <a:ext cx="7101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выставка-путеводитель «Твоя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12" descr="http://s3.stc.all.kpcdn.net/f/12/image/38/96/5299638.jpg"/>
          <p:cNvPicPr>
            <a:picLocks noChangeAspect="1" noChangeArrowheads="1"/>
          </p:cNvPicPr>
          <p:nvPr/>
        </p:nvPicPr>
        <p:blipFill>
          <a:blip r:embed="rId4" cstate="print"/>
          <a:srcRect l="14354" r="22398"/>
          <a:stretch>
            <a:fillRect/>
          </a:stretch>
        </p:blipFill>
        <p:spPr bwMode="auto">
          <a:xfrm>
            <a:off x="5793874" y="2756807"/>
            <a:ext cx="3223317" cy="393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579" y="1155150"/>
            <a:ext cx="8931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Состав фонда это учебная, учебно-методическая, научная 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художественная литература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а также научно-популярные и периодические издания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79" y="865802"/>
            <a:ext cx="9027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Книжный фонд научной  библиотеки СГЭУ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превышает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700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тыс.  экземпляров.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9820" y="2960949"/>
            <a:ext cx="299039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обслуживания и сохранности фондов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83244" y="4454752"/>
            <a:ext cx="3238625" cy="10615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информационно-библиографического сопровождения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017451" y="2154531"/>
            <a:ext cx="3130613" cy="6361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библиотеки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662920" y="5583585"/>
            <a:ext cx="3096344" cy="7511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комплектования и обработки документов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1769013"/>
            <a:ext cx="28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Структура библиотеки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623180" y="2671567"/>
            <a:ext cx="699500" cy="27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01556" y="2806832"/>
            <a:ext cx="1153677" cy="1681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381092" y="2756807"/>
            <a:ext cx="377280" cy="2826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9999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43608" cy="105273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48433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выставка-путеводитель «Твоя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614" y="483217"/>
            <a:ext cx="8077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Электронно-библиотечная система (ЭБС) или электронная библиотека (ЭБ) </a:t>
            </a:r>
            <a:r>
              <a:rPr lang="ru-RU" sz="1600" b="1" dirty="0">
                <a:solidFill>
                  <a:srgbClr val="A9C40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коллекция электронных версий различных видов изданий (книг, журналов, статей и пр.), сгруппированных по тематическим и целевым признакам и снабженная различными сервисами: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навигация, поиск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т.д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607" y="1596771"/>
            <a:ext cx="4589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ЭБС и ЭБ</a:t>
            </a:r>
            <a:endParaRPr lang="ru-RU" sz="1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 пользователям библиотеки свободный полнотекстовый доступ  к  большому   перечню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разным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периодическим изданиям;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любой  точки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интернета, 24 часа в сутки,7 дней в неделю.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fgissler-fachbuch.com/wp-content/uploads/sites/208/2018/05/iStock-178986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20" y="1412776"/>
            <a:ext cx="42797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30120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  к ЭБС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ЭБ научной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библиотеки СГЭУ  осуществляется    через ссылки,  представленные на странице университетской библиотеки</a:t>
            </a:r>
            <a:r>
              <a:rPr lang="ru-RU" sz="16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http://www.sseu.ru/lib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85326"/>
            <a:ext cx="5115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ЭБС (ЭБ)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делятся на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внутренние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внешние: 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Внутренняя ЭБС создается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библиотекой университета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самостоятельно.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внешней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ЭБС и ЭБ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 получает доступ на основе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18" y="0"/>
            <a:ext cx="1091026" cy="103232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15571" y="50193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выставка-путеводитель 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Твоя библиотека 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www.magicedtech.com/wp-content/uploads/2018/02/interactive-digital-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" y="3415871"/>
            <a:ext cx="2842601" cy="246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256" y="1136387"/>
            <a:ext cx="8982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ЭБС СГЭУ </a:t>
            </a:r>
            <a:r>
              <a:rPr lang="ru-RU" sz="1600" dirty="0">
                <a:solidFill>
                  <a:srgbClr val="FDAA03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внутренний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ресурс, создаваемый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научной библиотекой  университета.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 контент составляют: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научные труды преподавателей СГЭУ;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ниги ведущих российских издательств научной и учебной литературы;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ериодические издания.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систему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со станицы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Библиотеки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через                      по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номеру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читательского билета 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Внешние ЭБС (ЭБ).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воспользоваться внешними                  электронными ресурсами которые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находятся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разделе «Ресурсы»    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710410"/>
            <a:ext cx="90364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ЭБС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содержат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актуальные учебники и учебные пособия   для бакалавров, магистров и специалистов. Данные издания включены в списки  рекомендованной литературы  рабочих программ, размещенных в ЭИОС. </a:t>
            </a:r>
            <a:endParaRPr lang="ru-RU" sz="1600" dirty="0">
              <a:solidFill>
                <a:srgbClr val="FDAA0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355" y="2336480"/>
            <a:ext cx="1556420" cy="432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2187" y="3160950"/>
            <a:ext cx="1241150" cy="19442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9833" y="3964848"/>
            <a:ext cx="1653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ЭБС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Айбукс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7234" y="4662990"/>
            <a:ext cx="1741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ЭБС 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BOOK.ru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7234" y="4333454"/>
            <a:ext cx="1566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ЭБС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Юрайт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7234" y="4973163"/>
            <a:ext cx="2039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ЭБС «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Znanium.com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33068" y="5289705"/>
            <a:ext cx="2639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ЭБС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Библиокомплектатор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20424" y="3575860"/>
            <a:ext cx="726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ЭБС :</a:t>
            </a:r>
            <a:endParaRPr lang="ru-RU" sz="1600" dirty="0">
              <a:solidFill>
                <a:srgbClr val="FF33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00543" y="3538872"/>
            <a:ext cx="580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ЭБ :</a:t>
            </a:r>
            <a:endParaRPr lang="ru-RU" sz="1600" dirty="0">
              <a:solidFill>
                <a:srgbClr val="FF33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99093" y="3914414"/>
            <a:ext cx="2179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НЭБ «eLIBRARY.RU»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99093" y="4282690"/>
            <a:ext cx="2232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ЭБ ИД  «Гребенников»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97489" y="4613980"/>
            <a:ext cx="2116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5603" lvl="1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БД«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East view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88" y="5991"/>
            <a:ext cx="1041394" cy="97236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63485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выставка-путеводитель «Твоя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54" y="1103415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электронная  библиотека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«eLIBRARY.RU» </a:t>
            </a:r>
            <a:endParaRPr lang="ru-RU" sz="1600" dirty="0">
              <a:solidFill>
                <a:srgbClr val="A9C4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информационный портал в области науки, содержащий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научных журналов, материалов конференций.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505572"/>
            <a:ext cx="75317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 курсовых, подготовки  докладов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рефератов, для написания ВКР, магистерских диссертаций, научных работ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754" y="1895061"/>
            <a:ext cx="904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полным  текстам ресурсов   НЭБ «eLIBRARY.RU», отмеченные значком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интернет-точке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полным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журналов, предоставленных СГЭУ по подписке,  возможен только с компьютеров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после регистрации.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525" y="3189028"/>
            <a:ext cx="9092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  Издательского Дома </a:t>
            </a:r>
            <a:r>
              <a:rPr lang="ru-RU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«Гребенников»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статьи рейтинговых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 издаваемых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менеджменту, финансам  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персоналом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950539"/>
            <a:ext cx="8956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только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 компьютеров университета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требуется!!!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038" y="4998285"/>
            <a:ext cx="9039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ЭБ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East </a:t>
            </a:r>
            <a:r>
              <a:rPr lang="ru-RU" sz="1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View</a:t>
            </a:r>
            <a:r>
              <a:rPr lang="ru-RU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1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Information</a:t>
            </a:r>
            <a:r>
              <a:rPr lang="ru-RU" sz="1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1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Services</a:t>
            </a:r>
            <a:r>
              <a:rPr lang="ru-RU" sz="1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1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Inc</a:t>
            </a:r>
            <a:r>
              <a:rPr lang="ru-RU" sz="1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endParaRPr lang="ru-RU" sz="16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базы данных: периодические издания,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ресурсы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цифровые архивы.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721" y="5513574"/>
            <a:ext cx="9077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 компьютеров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не   требуется!!!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1964282"/>
            <a:ext cx="266700" cy="2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059832" y="5543680"/>
            <a:ext cx="2232248" cy="319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438" y="1116013"/>
            <a:ext cx="5771664" cy="410292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19018" cy="9489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6767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выставка-путеводитель «Твоя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04438"/>
            <a:ext cx="2088232" cy="40247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126" y="5464240"/>
            <a:ext cx="878497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 получения доступа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электронным ресурсам,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пройти регистрацию с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компьютеров  читального зала  библиотеки (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этаж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корпус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А). 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регистрации потребуется номер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читательского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билета и адрес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вашей электронной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почты.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 flipV="1">
            <a:off x="2195736" y="3212976"/>
            <a:ext cx="936104" cy="384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148064" y="2276872"/>
            <a:ext cx="648072" cy="32668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86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0250" y="69843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выставка-путеводитель «Твоя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2" y="-8229"/>
            <a:ext cx="1042056" cy="98895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8" y="3356992"/>
            <a:ext cx="212085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78" y="1529630"/>
            <a:ext cx="3038935" cy="20396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4248" y="475331"/>
            <a:ext cx="6966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 кто знает…и хочет узнать больше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19298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Англоязычные ресурсы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07" y="1595790"/>
            <a:ext cx="2161483" cy="1545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502" y="1433561"/>
            <a:ext cx="3024336" cy="23166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89122" y="1053030"/>
            <a:ext cx="2591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Издания РАН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141" y="4084825"/>
            <a:ext cx="2792165" cy="224561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14284" y="3711991"/>
            <a:ext cx="2457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Русскоязычные ресурсы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25796" y="3827418"/>
            <a:ext cx="3582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Ресурсы свободного доступа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4982" y="4392615"/>
            <a:ext cx="3024336" cy="245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9592" cy="86409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91580" y="116632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выставка-путеводитель «Твоя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80728"/>
            <a:ext cx="6238875" cy="781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374441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2778</TotalTime>
  <Words>663</Words>
  <Application>Microsoft Office PowerPoint</Application>
  <PresentationFormat>Прозрачка</PresentationFormat>
  <Paragraphs>91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Амелькина Марина Валентиновна</dc:creator>
  <cp:lastModifiedBy>Бурматнова Оксана Владимировна</cp:lastModifiedBy>
  <cp:revision>229</cp:revision>
  <dcterms:created xsi:type="dcterms:W3CDTF">2015-08-17T11:17:00Z</dcterms:created>
  <dcterms:modified xsi:type="dcterms:W3CDTF">2019-09-04T10:50:16Z</dcterms:modified>
</cp:coreProperties>
</file>