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4" r:id="rId15"/>
    <p:sldId id="258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C32F9-A5E1-4AFA-8536-DF3F2FF5C64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FE1AF-8F66-4B4C-A920-392973DE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3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89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08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8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9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2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7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7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9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4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2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0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049963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Научные гранты: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ea typeface="+mn-lt"/>
                <a:cs typeface="+mn-lt"/>
              </a:rPr>
              <a:t>с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 чего начать?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211669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Начальник отдела сопровождения конкурсов и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грантов</a:t>
            </a:r>
            <a:r>
              <a:rPr lang="en-US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Плаксина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И.А.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="" xmlns:a16="http://schemas.microsoft.com/office/drawing/2014/main" id="{D8106231-7218-4592-8A88-6315F3CF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50" y="1219200"/>
            <a:ext cx="79019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7: ПРАВИЛЬНАЯ ФОРМУЛИРОВКА ЦЕЛИ И ЗАДАЧ ПРОЕКТА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="" xmlns:a16="http://schemas.microsoft.com/office/drawing/2014/main" id="{0A78F975-E842-497B-941E-78FFAE11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50" y="1795463"/>
            <a:ext cx="87488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>
                <a:solidFill>
                  <a:srgbClr val="336699"/>
                </a:solidFill>
              </a:rPr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Цель проекта – решение поставленной проблемы. Цель не может быть измерена количественно.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Необходимо обоснование достижимости поставленной цели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 Правило: </a:t>
            </a:r>
            <a:r>
              <a:rPr lang="ru-RU" altLang="ru-RU" sz="1800" b="1" dirty="0"/>
              <a:t>Цель должна содержать научную новизну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Правило: задачи должны детализировать цель исследования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="" xmlns:a16="http://schemas.microsoft.com/office/drawing/2014/main" id="{9B6B14E7-0C7B-4DC9-830B-01A896AA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89" y="3876436"/>
            <a:ext cx="8898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8: НАИБОЛЕЕ ПОЛНЫЙ ОБЗОР ИССЛЕДОВАНИЙ-АНАЛОГОВ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="" xmlns:a16="http://schemas.microsoft.com/office/drawing/2014/main" id="{F34F33EC-B354-4F3F-98EE-69569493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89" y="4532312"/>
            <a:ext cx="8748849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>
                <a:solidFill>
                  <a:srgbClr val="336699"/>
                </a:solidFill>
              </a:rPr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Должна быть показана ситуация, сложившаяся в мировой и отечественной системах научных знаний по решению данной научной проблемы. НЕЛЬЗЯ ПИСАТЬ, ЧТО НЕТ АНАЛОГОВ И ИССЛЕДОВАНИЯ НИКЕМ И НИКОГДА НЕ ПРОВОДИЛИСЬ!!!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Должны быть показаны основные научные конкуренты (ФИО ученых, научные школы и т.д.)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393654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F2BB1028-2C98-4179-843D-9C6B624D7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06" y="850396"/>
            <a:ext cx="7436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9: НАИБОЛЕЕ ПОЛНОЕ ОПИСАНИЕ МЕТОДОВ ИССЛЕДОВАНИЯ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="" xmlns:a16="http://schemas.microsoft.com/office/drawing/2014/main" id="{F8C7A3F4-61CC-4565-916B-10D56D6E4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50" y="1467763"/>
            <a:ext cx="877054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>
                <a:solidFill>
                  <a:srgbClr val="336699"/>
                </a:solidFill>
              </a:rPr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Выбор методов должен быть обоснован – набор предлагаемых методов должен позволить в полной мере решить поставленные задачи.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 </a:t>
            </a:r>
            <a:r>
              <a:rPr lang="ru-RU" altLang="ru-RU" sz="1800" b="1" dirty="0"/>
              <a:t>Предлагаемые методы могут быть сопоставлены с исследованиями-аналогами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Описание методов должно быть максимально подробным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="" xmlns:a16="http://schemas.microsoft.com/office/drawing/2014/main" id="{9E319C5B-A453-4264-A973-249DF875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407182"/>
            <a:ext cx="7436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10: ПОДРОБНОЕ ОПИСАНИЕ ПЛАНА РАБОТ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="" xmlns:a16="http://schemas.microsoft.com/office/drawing/2014/main" id="{F908AC99-24BC-41B8-BA8B-4E31B7FA5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50" y="3773894"/>
            <a:ext cx="869139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 Правило:</a:t>
            </a:r>
            <a:r>
              <a:rPr lang="ru-RU" altLang="ru-RU" sz="1800" b="1" dirty="0"/>
              <a:t> План должен содержать КОНКРЕТНЫЕ </a:t>
            </a:r>
            <a:r>
              <a:rPr lang="ru-RU" altLang="ru-RU" sz="1800" b="1" u="sng" dirty="0"/>
              <a:t>действия (мероприятия)</a:t>
            </a:r>
            <a:r>
              <a:rPr lang="ru-RU" altLang="ru-RU" sz="1800" b="1" dirty="0"/>
              <a:t> по достижению </a:t>
            </a:r>
            <a:r>
              <a:rPr lang="ru-RU" altLang="ru-RU" sz="1800" b="1" u="sng" dirty="0"/>
              <a:t>цели</a:t>
            </a:r>
            <a:r>
              <a:rPr lang="ru-RU" altLang="ru-RU" sz="1800" b="1" dirty="0"/>
              <a:t> с помощью ранее заявленных </a:t>
            </a:r>
            <a:r>
              <a:rPr lang="ru-RU" altLang="ru-RU" sz="1800" b="1" u="sng" dirty="0"/>
              <a:t>методов. 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 Правило: </a:t>
            </a:r>
            <a:r>
              <a:rPr lang="ru-RU" altLang="ru-RU" sz="1800" b="1" dirty="0"/>
              <a:t>Последовательность выполнения мероприятий в плане должна быть понятна и убедительна.</a:t>
            </a:r>
            <a:endParaRPr lang="ru-RU" altLang="ru-RU" sz="1800" b="1" u="sng" dirty="0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План должен содержать разбивку по годам, а внутри первого года – поквартальную разбивку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План должен содержать разбивку по исполнителям (обязанности каждого исполнителя в рамках заявленных мероприятий)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263546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="" xmlns:a16="http://schemas.microsoft.com/office/drawing/2014/main" id="{CF209608-8EF9-4981-8337-3CD9A62E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6242"/>
            <a:ext cx="8653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11: ЧЕТКАЯ ФОРМУЛИРОВКА ОЖИДАЕМЫХ РЕЗУЛЬТАТОВ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="" xmlns:a16="http://schemas.microsoft.com/office/drawing/2014/main" id="{B03DFBD9-FBB1-42E7-A326-748AA3AD6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412505"/>
            <a:ext cx="8940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>
                <a:solidFill>
                  <a:srgbClr val="336699"/>
                </a:solidFill>
              </a:rPr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Ожидаемые результаты должны соответствовать задачам исследования</a:t>
            </a:r>
            <a:endParaRPr lang="ru-RU" altLang="ru-RU" sz="1800" b="1" u="sng" dirty="0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 Правило: </a:t>
            </a:r>
            <a:r>
              <a:rPr lang="ru-RU" altLang="ru-RU" sz="1800" b="1" dirty="0"/>
              <a:t>Ожидаемые результаты должны быть максимально конкретными и иметь научное содержание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Правило: </a:t>
            </a:r>
            <a:r>
              <a:rPr lang="ru-RU" altLang="ru-RU" sz="1800" b="1" dirty="0"/>
              <a:t>Планируемое количество публикаций не относится к ожидаемым</a:t>
            </a:r>
            <a:r>
              <a:rPr lang="ru-RU" altLang="ru-RU" sz="1800" b="1" u="sng" dirty="0"/>
              <a:t> научным результатам!!! Планируемое количество публикаций должно соответствовать запрашиваемой сумме</a:t>
            </a:r>
            <a:endParaRPr lang="ru-RU" altLang="ru-RU" sz="1800" b="1" dirty="0"/>
          </a:p>
        </p:txBody>
      </p:sp>
      <p:sp>
        <p:nvSpPr>
          <p:cNvPr id="17" name="Text Box 7">
            <a:extLst>
              <a:ext uri="{FF2B5EF4-FFF2-40B4-BE49-F238E27FC236}">
                <a16:creationId xmlns="" xmlns:a16="http://schemas.microsoft.com/office/drawing/2014/main" id="{6B03CA75-1F29-4707-B054-EA15FA26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4" y="3677073"/>
            <a:ext cx="751038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12: ПОДРОБНОЕ ОПИСАНИЕ НАУЧНОГО ЗАДЕЛА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="" xmlns:a16="http://schemas.microsoft.com/office/drawing/2014/main" id="{922736EA-6607-42D8-9911-8FBB7DEB8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71" y="4043785"/>
            <a:ext cx="88494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>
                <a:solidFill>
                  <a:srgbClr val="336699"/>
                </a:solidFill>
              </a:rPr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Без научного задела </a:t>
            </a:r>
            <a:r>
              <a:rPr lang="ru-RU" altLang="ru-RU" sz="1800" b="1" u="sng" dirty="0"/>
              <a:t>по тематике проекта</a:t>
            </a:r>
            <a:r>
              <a:rPr lang="ru-RU" altLang="ru-RU" sz="1800" b="1" dirty="0"/>
              <a:t> нет смысла подавать заявку!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Научный задел состоит из публикаций за последние 5 лет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 </a:t>
            </a:r>
            <a:r>
              <a:rPr lang="ru-RU" altLang="ru-RU" sz="1800" b="1" dirty="0"/>
              <a:t>Научный задел должен быть представлен публикациями в высокорейтинговых журналах</a:t>
            </a:r>
            <a:endParaRPr lang="ru-RU" altLang="ru-RU" sz="1800" b="1" u="sng" dirty="0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 Правило: </a:t>
            </a:r>
            <a:r>
              <a:rPr lang="ru-RU" altLang="ru-RU" sz="1800" b="1" dirty="0"/>
              <a:t>Научный задел должны иметь ВСЕ участники коллектива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 </a:t>
            </a:r>
            <a:r>
              <a:rPr lang="ru-RU" altLang="ru-RU" sz="1800" b="1" dirty="0"/>
              <a:t>Научный задел должен быть представлен как в виде </a:t>
            </a:r>
            <a:r>
              <a:rPr lang="ru-RU" altLang="ru-RU" sz="1800" b="1" u="sng" dirty="0"/>
              <a:t>перечня публикаций</a:t>
            </a:r>
            <a:r>
              <a:rPr lang="ru-RU" altLang="ru-RU" sz="1800" b="1" dirty="0"/>
              <a:t>, так и в виде </a:t>
            </a:r>
            <a:r>
              <a:rPr lang="ru-RU" altLang="ru-RU" sz="1800" b="1" u="sng" dirty="0"/>
              <a:t>списка полученных ранее научных результатов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185367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="" xmlns:a16="http://schemas.microsoft.com/office/drawing/2014/main" id="{A5D69B5C-3E1B-419B-A472-3EB11CF0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28028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13: ПОДРОБНОЕ ОПИСАНИЕ РЕСУРСОВ ПРОЕКТА (ИМЕЮЩИХСЯ И ПЛАНИРУЕМЫХ К ПРИОБРЕТЕНИЮ)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="" xmlns:a16="http://schemas.microsoft.com/office/drawing/2014/main" id="{1BA257DD-088E-4E8D-9004-0C93780DE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12" y="2332754"/>
            <a:ext cx="782866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14: ГРАМОТНО СОСТАВЛЕННАЯ СМЕТА ПРОЕКТА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="" xmlns:a16="http://schemas.microsoft.com/office/drawing/2014/main" id="{130EE542-2B12-458D-A61B-1B976EFD4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" y="3074193"/>
            <a:ext cx="8824913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>
                <a:solidFill>
                  <a:srgbClr val="336699"/>
                </a:solidFill>
              </a:rPr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Запрашиваемая сумма проекта должна соответствовать плану мероприятий и составу участников (</a:t>
            </a:r>
            <a:r>
              <a:rPr lang="ru-RU" altLang="ru-RU" sz="1800" b="1" u="sng" dirty="0"/>
              <a:t>не слишком много и не слишком мало</a:t>
            </a:r>
            <a:r>
              <a:rPr lang="ru-RU" altLang="ru-RU" sz="1800" b="1" dirty="0"/>
              <a:t>)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Запрашиваемая сумма не должна превышать предельный размер гранта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 </a:t>
            </a:r>
            <a:r>
              <a:rPr lang="ru-RU" altLang="ru-RU" sz="1800" b="1" dirty="0"/>
              <a:t>Сумма заработной платы должна быть дифференцирована по участникам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 Командировочные расходы должны быть обоснованы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234359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3844EAF1-8B51-461A-B1F9-8AAB8C319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52" y="919163"/>
            <a:ext cx="7522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15: НАУЧНЫЙ КОЛЛЕКТИВ ПРОЕКТА - ПРОФЕССИОНАЛЫ 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="" xmlns:a16="http://schemas.microsoft.com/office/drawing/2014/main" id="{BCA0D9AB-66A6-4A57-BA2E-6AD594479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97" y="1756312"/>
            <a:ext cx="870390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 Правило: </a:t>
            </a:r>
            <a:r>
              <a:rPr lang="ru-RU" altLang="ru-RU" sz="1800" b="1" dirty="0"/>
              <a:t>Научный коллектив должен быть оптимальным по своему составу – включать профессоров, молодых кандидатов наук, аспирантов, студентов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Численность научного коллектива – не менее 2(4) человек и не более 8(10)</a:t>
            </a:r>
            <a:endParaRPr lang="ru-RU" altLang="ru-RU" sz="1800" b="1" u="sng" dirty="0"/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25510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pPr algn="just">
              <a:spcBef>
                <a:spcPct val="0"/>
              </a:spcBef>
            </a:pPr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Контакты:</a:t>
            </a:r>
          </a:p>
          <a:p>
            <a:pPr algn="just">
              <a:spcBef>
                <a:spcPct val="0"/>
              </a:spcBef>
            </a:pPr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Отдел сопровождения конкурсов и грантов, к. 208, тел. 9338890 (внутр. 345)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2259" y="3004920"/>
            <a:ext cx="2087999" cy="208799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435069" y="2998154"/>
            <a:ext cx="709295" cy="927100"/>
          </a:xfrm>
          <a:custGeom>
            <a:avLst/>
            <a:gdLst/>
            <a:ahLst/>
            <a:cxnLst/>
            <a:rect l="l" t="t" r="r" b="b"/>
            <a:pathLst>
              <a:path w="709295" h="927100">
                <a:moveTo>
                  <a:pt x="708930" y="0"/>
                </a:moveTo>
                <a:lnTo>
                  <a:pt x="708930" y="926561"/>
                </a:lnTo>
                <a:lnTo>
                  <a:pt x="0" y="926561"/>
                </a:lnTo>
                <a:lnTo>
                  <a:pt x="0" y="0"/>
                </a:lnTo>
                <a:lnTo>
                  <a:pt x="708930" y="0"/>
                </a:lnTo>
                <a:close/>
              </a:path>
            </a:pathLst>
          </a:custGeom>
          <a:solidFill>
            <a:srgbClr val="1B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2263" y="5152078"/>
            <a:ext cx="2851736" cy="17059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4010" y="1334729"/>
            <a:ext cx="2210262" cy="16163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083" y="1334731"/>
            <a:ext cx="3081113" cy="16163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334735"/>
            <a:ext cx="843202" cy="16163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2263" y="1334729"/>
            <a:ext cx="2851736" cy="161633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277898" y="7003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0909" y="0"/>
                </a:moveTo>
                <a:lnTo>
                  <a:pt x="0" y="0"/>
                </a:lnTo>
                <a:lnTo>
                  <a:pt x="0" y="580906"/>
                </a:lnTo>
                <a:lnTo>
                  <a:pt x="580909" y="580906"/>
                </a:lnTo>
                <a:lnTo>
                  <a:pt x="580909" y="0"/>
                </a:lnTo>
                <a:close/>
              </a:path>
            </a:pathLst>
          </a:custGeom>
          <a:solidFill>
            <a:srgbClr val="1B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855514" cy="128127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11659" y="0"/>
            <a:ext cx="1629705" cy="12812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8100" y="0"/>
            <a:ext cx="855899" cy="12812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93868" y="0"/>
            <a:ext cx="1629705" cy="128127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28929" y="0"/>
            <a:ext cx="1629694" cy="12812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9839" y="0"/>
            <a:ext cx="1629704" cy="128127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7366" y="6616244"/>
            <a:ext cx="3466598" cy="14614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140509" y="3270834"/>
            <a:ext cx="1005205" cy="771525"/>
          </a:xfrm>
          <a:custGeom>
            <a:avLst/>
            <a:gdLst/>
            <a:ahLst/>
            <a:cxnLst/>
            <a:rect l="l" t="t" r="r" b="b"/>
            <a:pathLst>
              <a:path w="1005205" h="771525">
                <a:moveTo>
                  <a:pt x="350425" y="742852"/>
                </a:moveTo>
                <a:lnTo>
                  <a:pt x="293607" y="742852"/>
                </a:lnTo>
                <a:lnTo>
                  <a:pt x="315796" y="744168"/>
                </a:lnTo>
                <a:lnTo>
                  <a:pt x="341199" y="747382"/>
                </a:lnTo>
                <a:lnTo>
                  <a:pt x="369023" y="751914"/>
                </a:lnTo>
                <a:lnTo>
                  <a:pt x="426745" y="762236"/>
                </a:lnTo>
                <a:lnTo>
                  <a:pt x="454064" y="766700"/>
                </a:lnTo>
                <a:lnTo>
                  <a:pt x="479006" y="769896"/>
                </a:lnTo>
                <a:lnTo>
                  <a:pt x="500143" y="771145"/>
                </a:lnTo>
                <a:lnTo>
                  <a:pt x="522207" y="770073"/>
                </a:lnTo>
                <a:lnTo>
                  <a:pt x="548356" y="766872"/>
                </a:lnTo>
                <a:lnTo>
                  <a:pt x="559409" y="765115"/>
                </a:lnTo>
                <a:lnTo>
                  <a:pt x="500143" y="765115"/>
                </a:lnTo>
                <a:lnTo>
                  <a:pt x="479008" y="763867"/>
                </a:lnTo>
                <a:lnTo>
                  <a:pt x="454066" y="760671"/>
                </a:lnTo>
                <a:lnTo>
                  <a:pt x="426746" y="756206"/>
                </a:lnTo>
                <a:lnTo>
                  <a:pt x="369023" y="745882"/>
                </a:lnTo>
                <a:lnTo>
                  <a:pt x="350425" y="742852"/>
                </a:lnTo>
                <a:close/>
              </a:path>
              <a:path w="1005205" h="771525">
                <a:moveTo>
                  <a:pt x="789596" y="742852"/>
                </a:moveTo>
                <a:lnTo>
                  <a:pt x="716713" y="742852"/>
                </a:lnTo>
                <a:lnTo>
                  <a:pt x="756116" y="745211"/>
                </a:lnTo>
                <a:lnTo>
                  <a:pt x="807347" y="751054"/>
                </a:lnTo>
                <a:lnTo>
                  <a:pt x="861338" y="758535"/>
                </a:lnTo>
                <a:lnTo>
                  <a:pt x="928396" y="768902"/>
                </a:lnTo>
                <a:lnTo>
                  <a:pt x="936895" y="753868"/>
                </a:lnTo>
                <a:lnTo>
                  <a:pt x="870550" y="753868"/>
                </a:lnTo>
                <a:lnTo>
                  <a:pt x="828223" y="747801"/>
                </a:lnTo>
                <a:lnTo>
                  <a:pt x="789596" y="742852"/>
                </a:lnTo>
                <a:close/>
              </a:path>
              <a:path w="1005205" h="771525">
                <a:moveTo>
                  <a:pt x="502412" y="0"/>
                </a:moveTo>
                <a:lnTo>
                  <a:pt x="454025" y="2299"/>
                </a:lnTo>
                <a:lnTo>
                  <a:pt x="406939" y="9059"/>
                </a:lnTo>
                <a:lnTo>
                  <a:pt x="361365" y="20068"/>
                </a:lnTo>
                <a:lnTo>
                  <a:pt x="317514" y="35115"/>
                </a:lnTo>
                <a:lnTo>
                  <a:pt x="275595" y="53990"/>
                </a:lnTo>
                <a:lnTo>
                  <a:pt x="235820" y="76483"/>
                </a:lnTo>
                <a:lnTo>
                  <a:pt x="198398" y="102382"/>
                </a:lnTo>
                <a:lnTo>
                  <a:pt x="163542" y="131478"/>
                </a:lnTo>
                <a:lnTo>
                  <a:pt x="131460" y="163559"/>
                </a:lnTo>
                <a:lnTo>
                  <a:pt x="102364" y="198416"/>
                </a:lnTo>
                <a:lnTo>
                  <a:pt x="76465" y="235837"/>
                </a:lnTo>
                <a:lnTo>
                  <a:pt x="53972" y="275613"/>
                </a:lnTo>
                <a:lnTo>
                  <a:pt x="35097" y="317532"/>
                </a:lnTo>
                <a:lnTo>
                  <a:pt x="20049" y="361384"/>
                </a:lnTo>
                <a:lnTo>
                  <a:pt x="9040" y="406959"/>
                </a:lnTo>
                <a:lnTo>
                  <a:pt x="2281" y="454045"/>
                </a:lnTo>
                <a:lnTo>
                  <a:pt x="0" y="502037"/>
                </a:lnTo>
                <a:lnTo>
                  <a:pt x="67" y="504254"/>
                </a:lnTo>
                <a:lnTo>
                  <a:pt x="2284" y="550796"/>
                </a:lnTo>
                <a:lnTo>
                  <a:pt x="9046" y="597858"/>
                </a:lnTo>
                <a:lnTo>
                  <a:pt x="19992" y="643222"/>
                </a:lnTo>
                <a:lnTo>
                  <a:pt x="34993" y="686999"/>
                </a:lnTo>
                <a:lnTo>
                  <a:pt x="53808" y="728853"/>
                </a:lnTo>
                <a:lnTo>
                  <a:pt x="76225" y="768574"/>
                </a:lnTo>
                <a:lnTo>
                  <a:pt x="140241" y="758889"/>
                </a:lnTo>
                <a:lnTo>
                  <a:pt x="196476" y="751253"/>
                </a:lnTo>
                <a:lnTo>
                  <a:pt x="250228" y="745271"/>
                </a:lnTo>
                <a:lnTo>
                  <a:pt x="292024" y="742852"/>
                </a:lnTo>
                <a:lnTo>
                  <a:pt x="350425" y="742852"/>
                </a:lnTo>
                <a:lnTo>
                  <a:pt x="341199" y="741349"/>
                </a:lnTo>
                <a:lnTo>
                  <a:pt x="330290" y="739969"/>
                </a:lnTo>
                <a:lnTo>
                  <a:pt x="242575" y="739969"/>
                </a:lnTo>
                <a:lnTo>
                  <a:pt x="212333" y="711059"/>
                </a:lnTo>
                <a:lnTo>
                  <a:pt x="194038" y="676470"/>
                </a:lnTo>
                <a:lnTo>
                  <a:pt x="187944" y="640157"/>
                </a:lnTo>
                <a:lnTo>
                  <a:pt x="194302" y="606078"/>
                </a:lnTo>
                <a:lnTo>
                  <a:pt x="212254" y="571338"/>
                </a:lnTo>
                <a:lnTo>
                  <a:pt x="236683" y="536528"/>
                </a:lnTo>
                <a:lnTo>
                  <a:pt x="260104" y="504254"/>
                </a:lnTo>
                <a:lnTo>
                  <a:pt x="275032" y="477122"/>
                </a:lnTo>
                <a:lnTo>
                  <a:pt x="276485" y="472909"/>
                </a:lnTo>
                <a:lnTo>
                  <a:pt x="208489" y="472909"/>
                </a:lnTo>
                <a:lnTo>
                  <a:pt x="233319" y="358073"/>
                </a:lnTo>
                <a:lnTo>
                  <a:pt x="251912" y="356862"/>
                </a:lnTo>
                <a:lnTo>
                  <a:pt x="329787" y="356862"/>
                </a:lnTo>
                <a:lnTo>
                  <a:pt x="324121" y="327007"/>
                </a:lnTo>
                <a:lnTo>
                  <a:pt x="330184" y="262695"/>
                </a:lnTo>
                <a:lnTo>
                  <a:pt x="362524" y="209102"/>
                </a:lnTo>
                <a:lnTo>
                  <a:pt x="421659" y="169708"/>
                </a:lnTo>
                <a:lnTo>
                  <a:pt x="461436" y="156424"/>
                </a:lnTo>
                <a:lnTo>
                  <a:pt x="508106" y="147995"/>
                </a:lnTo>
                <a:lnTo>
                  <a:pt x="509007" y="79617"/>
                </a:lnTo>
                <a:lnTo>
                  <a:pt x="773284" y="79617"/>
                </a:lnTo>
                <a:lnTo>
                  <a:pt x="739632" y="59427"/>
                </a:lnTo>
                <a:lnTo>
                  <a:pt x="696068" y="38686"/>
                </a:lnTo>
                <a:lnTo>
                  <a:pt x="650319" y="22128"/>
                </a:lnTo>
                <a:lnTo>
                  <a:pt x="602631" y="9997"/>
                </a:lnTo>
                <a:lnTo>
                  <a:pt x="553247" y="2540"/>
                </a:lnTo>
                <a:lnTo>
                  <a:pt x="502412" y="0"/>
                </a:lnTo>
                <a:close/>
              </a:path>
              <a:path w="1005205" h="771525">
                <a:moveTo>
                  <a:pt x="716713" y="736822"/>
                </a:moveTo>
                <a:lnTo>
                  <a:pt x="716295" y="736822"/>
                </a:lnTo>
                <a:lnTo>
                  <a:pt x="693128" y="738055"/>
                </a:lnTo>
                <a:lnTo>
                  <a:pt x="666579" y="741256"/>
                </a:lnTo>
                <a:lnTo>
                  <a:pt x="637485" y="745820"/>
                </a:lnTo>
                <a:lnTo>
                  <a:pt x="577033" y="756283"/>
                </a:lnTo>
                <a:lnTo>
                  <a:pt x="548356" y="760842"/>
                </a:lnTo>
                <a:lnTo>
                  <a:pt x="522208" y="764044"/>
                </a:lnTo>
                <a:lnTo>
                  <a:pt x="500143" y="765115"/>
                </a:lnTo>
                <a:lnTo>
                  <a:pt x="559409" y="765115"/>
                </a:lnTo>
                <a:lnTo>
                  <a:pt x="577032" y="762313"/>
                </a:lnTo>
                <a:lnTo>
                  <a:pt x="637487" y="751849"/>
                </a:lnTo>
                <a:lnTo>
                  <a:pt x="666581" y="747286"/>
                </a:lnTo>
                <a:lnTo>
                  <a:pt x="693128" y="744085"/>
                </a:lnTo>
                <a:lnTo>
                  <a:pt x="716295" y="742852"/>
                </a:lnTo>
                <a:lnTo>
                  <a:pt x="789596" y="742852"/>
                </a:lnTo>
                <a:lnTo>
                  <a:pt x="785442" y="742320"/>
                </a:lnTo>
                <a:lnTo>
                  <a:pt x="746757" y="738351"/>
                </a:lnTo>
                <a:lnTo>
                  <a:pt x="716713" y="736822"/>
                </a:lnTo>
                <a:close/>
              </a:path>
              <a:path w="1005205" h="771525">
                <a:moveTo>
                  <a:pt x="522525" y="601347"/>
                </a:moveTo>
                <a:lnTo>
                  <a:pt x="523384" y="666715"/>
                </a:lnTo>
                <a:lnTo>
                  <a:pt x="575176" y="678637"/>
                </a:lnTo>
                <a:lnTo>
                  <a:pt x="628726" y="687348"/>
                </a:lnTo>
                <a:lnTo>
                  <a:pt x="682138" y="693321"/>
                </a:lnTo>
                <a:lnTo>
                  <a:pt x="733517" y="697027"/>
                </a:lnTo>
                <a:lnTo>
                  <a:pt x="780965" y="698937"/>
                </a:lnTo>
                <a:lnTo>
                  <a:pt x="822588" y="699523"/>
                </a:lnTo>
                <a:lnTo>
                  <a:pt x="870550" y="753868"/>
                </a:lnTo>
                <a:lnTo>
                  <a:pt x="936895" y="753868"/>
                </a:lnTo>
                <a:lnTo>
                  <a:pt x="950874" y="729140"/>
                </a:lnTo>
                <a:lnTo>
                  <a:pt x="969739" y="687239"/>
                </a:lnTo>
                <a:lnTo>
                  <a:pt x="970761" y="684262"/>
                </a:lnTo>
                <a:lnTo>
                  <a:pt x="709981" y="684262"/>
                </a:lnTo>
                <a:lnTo>
                  <a:pt x="695962" y="683274"/>
                </a:lnTo>
                <a:lnTo>
                  <a:pt x="652754" y="679297"/>
                </a:lnTo>
                <a:lnTo>
                  <a:pt x="617246" y="660819"/>
                </a:lnTo>
                <a:lnTo>
                  <a:pt x="583700" y="641610"/>
                </a:lnTo>
                <a:lnTo>
                  <a:pt x="552124" y="621758"/>
                </a:lnTo>
                <a:lnTo>
                  <a:pt x="522525" y="601347"/>
                </a:lnTo>
                <a:close/>
              </a:path>
              <a:path w="1005205" h="771525">
                <a:moveTo>
                  <a:pt x="293607" y="736822"/>
                </a:moveTo>
                <a:lnTo>
                  <a:pt x="292024" y="736822"/>
                </a:lnTo>
                <a:lnTo>
                  <a:pt x="281762" y="737042"/>
                </a:lnTo>
                <a:lnTo>
                  <a:pt x="269949" y="737670"/>
                </a:lnTo>
                <a:lnTo>
                  <a:pt x="256811" y="738662"/>
                </a:lnTo>
                <a:lnTo>
                  <a:pt x="242575" y="739969"/>
                </a:lnTo>
                <a:lnTo>
                  <a:pt x="330290" y="739969"/>
                </a:lnTo>
                <a:lnTo>
                  <a:pt x="315796" y="738135"/>
                </a:lnTo>
                <a:lnTo>
                  <a:pt x="293607" y="736822"/>
                </a:lnTo>
                <a:close/>
              </a:path>
              <a:path w="1005205" h="771525">
                <a:moveTo>
                  <a:pt x="855391" y="144971"/>
                </a:moveTo>
                <a:lnTo>
                  <a:pt x="554902" y="144971"/>
                </a:lnTo>
                <a:lnTo>
                  <a:pt x="596812" y="145681"/>
                </a:lnTo>
                <a:lnTo>
                  <a:pt x="642311" y="149434"/>
                </a:lnTo>
                <a:lnTo>
                  <a:pt x="691430" y="156393"/>
                </a:lnTo>
                <a:lnTo>
                  <a:pt x="744544" y="166797"/>
                </a:lnTo>
                <a:lnTo>
                  <a:pt x="758862" y="170064"/>
                </a:lnTo>
                <a:lnTo>
                  <a:pt x="758811" y="181253"/>
                </a:lnTo>
                <a:lnTo>
                  <a:pt x="710984" y="193747"/>
                </a:lnTo>
                <a:lnTo>
                  <a:pt x="669383" y="210503"/>
                </a:lnTo>
                <a:lnTo>
                  <a:pt x="633885" y="231093"/>
                </a:lnTo>
                <a:lnTo>
                  <a:pt x="580715" y="282083"/>
                </a:lnTo>
                <a:lnTo>
                  <a:pt x="550507" y="343318"/>
                </a:lnTo>
                <a:lnTo>
                  <a:pt x="542291" y="411402"/>
                </a:lnTo>
                <a:lnTo>
                  <a:pt x="546128" y="446950"/>
                </a:lnTo>
                <a:lnTo>
                  <a:pt x="569085" y="518934"/>
                </a:lnTo>
                <a:lnTo>
                  <a:pt x="587963" y="554522"/>
                </a:lnTo>
                <a:lnTo>
                  <a:pt x="611613" y="589273"/>
                </a:lnTo>
                <a:lnTo>
                  <a:pt x="639913" y="622763"/>
                </a:lnTo>
                <a:lnTo>
                  <a:pt x="672743" y="654568"/>
                </a:lnTo>
                <a:lnTo>
                  <a:pt x="709981" y="684262"/>
                </a:lnTo>
                <a:lnTo>
                  <a:pt x="970761" y="684262"/>
                </a:lnTo>
                <a:lnTo>
                  <a:pt x="984781" y="643408"/>
                </a:lnTo>
                <a:lnTo>
                  <a:pt x="995805" y="597730"/>
                </a:lnTo>
                <a:lnTo>
                  <a:pt x="1002545" y="550796"/>
                </a:lnTo>
                <a:lnTo>
                  <a:pt x="1004759" y="504254"/>
                </a:lnTo>
                <a:lnTo>
                  <a:pt x="1004828" y="502037"/>
                </a:lnTo>
                <a:lnTo>
                  <a:pt x="1002850" y="457353"/>
                </a:lnTo>
                <a:lnTo>
                  <a:pt x="996978" y="413387"/>
                </a:lnTo>
                <a:lnTo>
                  <a:pt x="993720" y="398868"/>
                </a:lnTo>
                <a:lnTo>
                  <a:pt x="908333" y="398868"/>
                </a:lnTo>
                <a:lnTo>
                  <a:pt x="901997" y="392540"/>
                </a:lnTo>
                <a:lnTo>
                  <a:pt x="901997" y="376897"/>
                </a:lnTo>
                <a:lnTo>
                  <a:pt x="908333" y="370569"/>
                </a:lnTo>
                <a:lnTo>
                  <a:pt x="987356" y="370569"/>
                </a:lnTo>
                <a:lnTo>
                  <a:pt x="974285" y="329482"/>
                </a:lnTo>
                <a:lnTo>
                  <a:pt x="819564" y="329482"/>
                </a:lnTo>
                <a:lnTo>
                  <a:pt x="813228" y="323150"/>
                </a:lnTo>
                <a:lnTo>
                  <a:pt x="813228" y="307522"/>
                </a:lnTo>
                <a:lnTo>
                  <a:pt x="819564" y="301186"/>
                </a:lnTo>
                <a:lnTo>
                  <a:pt x="962881" y="301186"/>
                </a:lnTo>
                <a:lnTo>
                  <a:pt x="941453" y="258016"/>
                </a:lnTo>
                <a:lnTo>
                  <a:pt x="916129" y="217315"/>
                </a:lnTo>
                <a:lnTo>
                  <a:pt x="887154" y="179329"/>
                </a:lnTo>
                <a:lnTo>
                  <a:pt x="855391" y="144971"/>
                </a:lnTo>
                <a:close/>
              </a:path>
              <a:path w="1005205" h="771525">
                <a:moveTo>
                  <a:pt x="329787" y="356862"/>
                </a:moveTo>
                <a:lnTo>
                  <a:pt x="251912" y="356862"/>
                </a:lnTo>
                <a:lnTo>
                  <a:pt x="269665" y="359234"/>
                </a:lnTo>
                <a:lnTo>
                  <a:pt x="285463" y="364617"/>
                </a:lnTo>
                <a:lnTo>
                  <a:pt x="320189" y="408485"/>
                </a:lnTo>
                <a:lnTo>
                  <a:pt x="333762" y="464460"/>
                </a:lnTo>
                <a:lnTo>
                  <a:pt x="341063" y="502037"/>
                </a:lnTo>
                <a:lnTo>
                  <a:pt x="353576" y="539924"/>
                </a:lnTo>
                <a:lnTo>
                  <a:pt x="371600" y="575242"/>
                </a:lnTo>
                <a:lnTo>
                  <a:pt x="395433" y="605109"/>
                </a:lnTo>
                <a:lnTo>
                  <a:pt x="442388" y="636558"/>
                </a:lnTo>
                <a:lnTo>
                  <a:pt x="501368" y="660243"/>
                </a:lnTo>
                <a:lnTo>
                  <a:pt x="502343" y="586263"/>
                </a:lnTo>
                <a:lnTo>
                  <a:pt x="458406" y="549454"/>
                </a:lnTo>
                <a:lnTo>
                  <a:pt x="420521" y="511843"/>
                </a:lnTo>
                <a:lnTo>
                  <a:pt x="388750" y="473867"/>
                </a:lnTo>
                <a:lnTo>
                  <a:pt x="363160" y="435960"/>
                </a:lnTo>
                <a:lnTo>
                  <a:pt x="343816" y="398558"/>
                </a:lnTo>
                <a:lnTo>
                  <a:pt x="330781" y="362095"/>
                </a:lnTo>
                <a:lnTo>
                  <a:pt x="329787" y="356862"/>
                </a:lnTo>
                <a:close/>
              </a:path>
              <a:path w="1005205" h="771525">
                <a:moveTo>
                  <a:pt x="259846" y="444559"/>
                </a:moveTo>
                <a:lnTo>
                  <a:pt x="241465" y="472774"/>
                </a:lnTo>
                <a:lnTo>
                  <a:pt x="208489" y="472909"/>
                </a:lnTo>
                <a:lnTo>
                  <a:pt x="276485" y="472909"/>
                </a:lnTo>
                <a:lnTo>
                  <a:pt x="278290" y="467678"/>
                </a:lnTo>
                <a:lnTo>
                  <a:pt x="279330" y="459896"/>
                </a:lnTo>
                <a:lnTo>
                  <a:pt x="276799" y="454366"/>
                </a:lnTo>
                <a:lnTo>
                  <a:pt x="273006" y="449397"/>
                </a:lnTo>
                <a:lnTo>
                  <a:pt x="267048" y="445753"/>
                </a:lnTo>
                <a:lnTo>
                  <a:pt x="259846" y="444559"/>
                </a:lnTo>
                <a:close/>
              </a:path>
              <a:path w="1005205" h="771525">
                <a:moveTo>
                  <a:pt x="987642" y="371786"/>
                </a:moveTo>
                <a:lnTo>
                  <a:pt x="993720" y="398868"/>
                </a:lnTo>
                <a:lnTo>
                  <a:pt x="994135" y="398868"/>
                </a:lnTo>
                <a:lnTo>
                  <a:pt x="992583" y="391736"/>
                </a:lnTo>
                <a:lnTo>
                  <a:pt x="990928" y="384642"/>
                </a:lnTo>
                <a:lnTo>
                  <a:pt x="988944" y="376716"/>
                </a:lnTo>
                <a:lnTo>
                  <a:pt x="987642" y="371786"/>
                </a:lnTo>
                <a:close/>
              </a:path>
              <a:path w="1005205" h="771525">
                <a:moveTo>
                  <a:pt x="987356" y="370569"/>
                </a:moveTo>
                <a:lnTo>
                  <a:pt x="987642" y="371786"/>
                </a:lnTo>
                <a:lnTo>
                  <a:pt x="987356" y="370569"/>
                </a:lnTo>
                <a:close/>
              </a:path>
              <a:path w="1005205" h="771525">
                <a:moveTo>
                  <a:pt x="773284" y="79617"/>
                </a:moveTo>
                <a:lnTo>
                  <a:pt x="515659" y="79617"/>
                </a:lnTo>
                <a:lnTo>
                  <a:pt x="516548" y="147138"/>
                </a:lnTo>
                <a:lnTo>
                  <a:pt x="554902" y="144971"/>
                </a:lnTo>
                <a:lnTo>
                  <a:pt x="855391" y="144971"/>
                </a:lnTo>
                <a:lnTo>
                  <a:pt x="854773" y="144302"/>
                </a:lnTo>
                <a:lnTo>
                  <a:pt x="819229" y="112480"/>
                </a:lnTo>
                <a:lnTo>
                  <a:pt x="780767" y="84107"/>
                </a:lnTo>
                <a:lnTo>
                  <a:pt x="773284" y="7961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8040" y="4196365"/>
            <a:ext cx="530860" cy="57150"/>
          </a:xfrm>
          <a:custGeom>
            <a:avLst/>
            <a:gdLst/>
            <a:ahLst/>
            <a:cxnLst/>
            <a:rect l="l" t="t" r="r" b="b"/>
            <a:pathLst>
              <a:path w="530860" h="57150">
                <a:moveTo>
                  <a:pt x="481276" y="0"/>
                </a:moveTo>
                <a:lnTo>
                  <a:pt x="457691" y="1233"/>
                </a:lnTo>
                <a:lnTo>
                  <a:pt x="431143" y="4434"/>
                </a:lnTo>
                <a:lnTo>
                  <a:pt x="402050" y="8996"/>
                </a:lnTo>
                <a:lnTo>
                  <a:pt x="341595" y="19461"/>
                </a:lnTo>
                <a:lnTo>
                  <a:pt x="312917" y="24021"/>
                </a:lnTo>
                <a:lnTo>
                  <a:pt x="286769" y="27223"/>
                </a:lnTo>
                <a:lnTo>
                  <a:pt x="264708" y="28295"/>
                </a:lnTo>
                <a:lnTo>
                  <a:pt x="243570" y="27046"/>
                </a:lnTo>
                <a:lnTo>
                  <a:pt x="218627" y="23850"/>
                </a:lnTo>
                <a:lnTo>
                  <a:pt x="191307" y="19385"/>
                </a:lnTo>
                <a:lnTo>
                  <a:pt x="133586" y="9060"/>
                </a:lnTo>
                <a:lnTo>
                  <a:pt x="105762" y="4528"/>
                </a:lnTo>
                <a:lnTo>
                  <a:pt x="80359" y="1315"/>
                </a:lnTo>
                <a:lnTo>
                  <a:pt x="58172" y="0"/>
                </a:lnTo>
                <a:lnTo>
                  <a:pt x="44990" y="274"/>
                </a:lnTo>
                <a:lnTo>
                  <a:pt x="31480" y="1054"/>
                </a:lnTo>
                <a:lnTo>
                  <a:pt x="16377" y="2275"/>
                </a:lnTo>
                <a:lnTo>
                  <a:pt x="0" y="3876"/>
                </a:lnTo>
                <a:lnTo>
                  <a:pt x="10916" y="10474"/>
                </a:lnTo>
                <a:lnTo>
                  <a:pt x="22011" y="16801"/>
                </a:lnTo>
                <a:lnTo>
                  <a:pt x="33280" y="22853"/>
                </a:lnTo>
                <a:lnTo>
                  <a:pt x="44719" y="28623"/>
                </a:lnTo>
                <a:lnTo>
                  <a:pt x="56509" y="28295"/>
                </a:lnTo>
                <a:lnTo>
                  <a:pt x="78765" y="29603"/>
                </a:lnTo>
                <a:lnTo>
                  <a:pt x="103312" y="32789"/>
                </a:lnTo>
                <a:lnTo>
                  <a:pt x="130184" y="37196"/>
                </a:lnTo>
                <a:lnTo>
                  <a:pt x="187187" y="47390"/>
                </a:lnTo>
                <a:lnTo>
                  <a:pt x="215572" y="52001"/>
                </a:lnTo>
                <a:lnTo>
                  <a:pt x="241822" y="55305"/>
                </a:lnTo>
                <a:lnTo>
                  <a:pt x="264622" y="56602"/>
                </a:lnTo>
                <a:lnTo>
                  <a:pt x="288871" y="55346"/>
                </a:lnTo>
                <a:lnTo>
                  <a:pt x="316204" y="52050"/>
                </a:lnTo>
                <a:lnTo>
                  <a:pt x="345744" y="47426"/>
                </a:lnTo>
                <a:lnTo>
                  <a:pt x="405245" y="37156"/>
                </a:lnTo>
                <a:lnTo>
                  <a:pt x="433390" y="32716"/>
                </a:lnTo>
                <a:lnTo>
                  <a:pt x="459101" y="29538"/>
                </a:lnTo>
                <a:lnTo>
                  <a:pt x="480913" y="28295"/>
                </a:lnTo>
                <a:lnTo>
                  <a:pt x="485589" y="28352"/>
                </a:lnTo>
                <a:lnTo>
                  <a:pt x="497110" y="22522"/>
                </a:lnTo>
                <a:lnTo>
                  <a:pt x="508457" y="16406"/>
                </a:lnTo>
                <a:lnTo>
                  <a:pt x="519626" y="10012"/>
                </a:lnTo>
                <a:lnTo>
                  <a:pt x="530614" y="3343"/>
                </a:lnTo>
                <a:lnTo>
                  <a:pt x="503137" y="903"/>
                </a:lnTo>
                <a:lnTo>
                  <a:pt x="491380" y="234"/>
                </a:lnTo>
                <a:lnTo>
                  <a:pt x="48127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2606" y="4054855"/>
            <a:ext cx="801370" cy="198120"/>
          </a:xfrm>
          <a:custGeom>
            <a:avLst/>
            <a:gdLst/>
            <a:ahLst/>
            <a:cxnLst/>
            <a:rect l="l" t="t" r="r" b="b"/>
            <a:pathLst>
              <a:path w="801369" h="198120">
                <a:moveTo>
                  <a:pt x="666051" y="144856"/>
                </a:moveTo>
                <a:lnTo>
                  <a:pt x="638568" y="142417"/>
                </a:lnTo>
                <a:lnTo>
                  <a:pt x="626808" y="141744"/>
                </a:lnTo>
                <a:lnTo>
                  <a:pt x="616699" y="141516"/>
                </a:lnTo>
                <a:lnTo>
                  <a:pt x="593115" y="142748"/>
                </a:lnTo>
                <a:lnTo>
                  <a:pt x="566572" y="145948"/>
                </a:lnTo>
                <a:lnTo>
                  <a:pt x="537476" y="150507"/>
                </a:lnTo>
                <a:lnTo>
                  <a:pt x="477024" y="160972"/>
                </a:lnTo>
                <a:lnTo>
                  <a:pt x="448348" y="165531"/>
                </a:lnTo>
                <a:lnTo>
                  <a:pt x="422198" y="168744"/>
                </a:lnTo>
                <a:lnTo>
                  <a:pt x="400138" y="169811"/>
                </a:lnTo>
                <a:lnTo>
                  <a:pt x="378993" y="168567"/>
                </a:lnTo>
                <a:lnTo>
                  <a:pt x="354050" y="165366"/>
                </a:lnTo>
                <a:lnTo>
                  <a:pt x="326732" y="160896"/>
                </a:lnTo>
                <a:lnTo>
                  <a:pt x="269011" y="150571"/>
                </a:lnTo>
                <a:lnTo>
                  <a:pt x="241185" y="146050"/>
                </a:lnTo>
                <a:lnTo>
                  <a:pt x="215785" y="142836"/>
                </a:lnTo>
                <a:lnTo>
                  <a:pt x="193598" y="141516"/>
                </a:lnTo>
                <a:lnTo>
                  <a:pt x="180416" y="141795"/>
                </a:lnTo>
                <a:lnTo>
                  <a:pt x="166903" y="142570"/>
                </a:lnTo>
                <a:lnTo>
                  <a:pt x="151803" y="143789"/>
                </a:lnTo>
                <a:lnTo>
                  <a:pt x="135432" y="145389"/>
                </a:lnTo>
                <a:lnTo>
                  <a:pt x="146342" y="151993"/>
                </a:lnTo>
                <a:lnTo>
                  <a:pt x="157441" y="158318"/>
                </a:lnTo>
                <a:lnTo>
                  <a:pt x="168706" y="164363"/>
                </a:lnTo>
                <a:lnTo>
                  <a:pt x="180149" y="170141"/>
                </a:lnTo>
                <a:lnTo>
                  <a:pt x="191935" y="169811"/>
                </a:lnTo>
                <a:lnTo>
                  <a:pt x="214198" y="171119"/>
                </a:lnTo>
                <a:lnTo>
                  <a:pt x="238734" y="174307"/>
                </a:lnTo>
                <a:lnTo>
                  <a:pt x="265607" y="178714"/>
                </a:lnTo>
                <a:lnTo>
                  <a:pt x="322618" y="188912"/>
                </a:lnTo>
                <a:lnTo>
                  <a:pt x="351002" y="193522"/>
                </a:lnTo>
                <a:lnTo>
                  <a:pt x="377253" y="196824"/>
                </a:lnTo>
                <a:lnTo>
                  <a:pt x="400050" y="198120"/>
                </a:lnTo>
                <a:lnTo>
                  <a:pt x="424294" y="196862"/>
                </a:lnTo>
                <a:lnTo>
                  <a:pt x="451637" y="193560"/>
                </a:lnTo>
                <a:lnTo>
                  <a:pt x="481177" y="188937"/>
                </a:lnTo>
                <a:lnTo>
                  <a:pt x="540677" y="178676"/>
                </a:lnTo>
                <a:lnTo>
                  <a:pt x="568820" y="174231"/>
                </a:lnTo>
                <a:lnTo>
                  <a:pt x="594525" y="171056"/>
                </a:lnTo>
                <a:lnTo>
                  <a:pt x="616343" y="169811"/>
                </a:lnTo>
                <a:lnTo>
                  <a:pt x="621017" y="169862"/>
                </a:lnTo>
                <a:lnTo>
                  <a:pt x="632536" y="164033"/>
                </a:lnTo>
                <a:lnTo>
                  <a:pt x="643890" y="157924"/>
                </a:lnTo>
                <a:lnTo>
                  <a:pt x="655053" y="151523"/>
                </a:lnTo>
                <a:lnTo>
                  <a:pt x="666051" y="144856"/>
                </a:lnTo>
                <a:close/>
              </a:path>
              <a:path w="801369" h="198120">
                <a:moveTo>
                  <a:pt x="744867" y="84061"/>
                </a:moveTo>
                <a:lnTo>
                  <a:pt x="708304" y="79082"/>
                </a:lnTo>
                <a:lnTo>
                  <a:pt x="672909" y="74841"/>
                </a:lnTo>
                <a:lnTo>
                  <a:pt x="641464" y="71869"/>
                </a:lnTo>
                <a:lnTo>
                  <a:pt x="616699" y="70764"/>
                </a:lnTo>
                <a:lnTo>
                  <a:pt x="593115" y="71996"/>
                </a:lnTo>
                <a:lnTo>
                  <a:pt x="566572" y="75196"/>
                </a:lnTo>
                <a:lnTo>
                  <a:pt x="537476" y="79756"/>
                </a:lnTo>
                <a:lnTo>
                  <a:pt x="477024" y="90220"/>
                </a:lnTo>
                <a:lnTo>
                  <a:pt x="448348" y="94780"/>
                </a:lnTo>
                <a:lnTo>
                  <a:pt x="422198" y="97980"/>
                </a:lnTo>
                <a:lnTo>
                  <a:pt x="400138" y="99060"/>
                </a:lnTo>
                <a:lnTo>
                  <a:pt x="378993" y="97802"/>
                </a:lnTo>
                <a:lnTo>
                  <a:pt x="354050" y="94615"/>
                </a:lnTo>
                <a:lnTo>
                  <a:pt x="326732" y="90144"/>
                </a:lnTo>
                <a:lnTo>
                  <a:pt x="269011" y="79819"/>
                </a:lnTo>
                <a:lnTo>
                  <a:pt x="241185" y="75285"/>
                </a:lnTo>
                <a:lnTo>
                  <a:pt x="215785" y="72072"/>
                </a:lnTo>
                <a:lnTo>
                  <a:pt x="193598" y="70764"/>
                </a:lnTo>
                <a:lnTo>
                  <a:pt x="165468" y="71920"/>
                </a:lnTo>
                <a:lnTo>
                  <a:pt x="132029" y="74993"/>
                </a:lnTo>
                <a:lnTo>
                  <a:pt x="94640" y="79387"/>
                </a:lnTo>
                <a:lnTo>
                  <a:pt x="56261" y="84518"/>
                </a:lnTo>
                <a:lnTo>
                  <a:pt x="70256" y="97193"/>
                </a:lnTo>
                <a:lnTo>
                  <a:pt x="84721" y="109334"/>
                </a:lnTo>
                <a:lnTo>
                  <a:pt x="116878" y="105308"/>
                </a:lnTo>
                <a:lnTo>
                  <a:pt x="146570" y="102044"/>
                </a:lnTo>
                <a:lnTo>
                  <a:pt x="172148" y="99860"/>
                </a:lnTo>
                <a:lnTo>
                  <a:pt x="191935" y="99060"/>
                </a:lnTo>
                <a:lnTo>
                  <a:pt x="214198" y="100368"/>
                </a:lnTo>
                <a:lnTo>
                  <a:pt x="238734" y="103555"/>
                </a:lnTo>
                <a:lnTo>
                  <a:pt x="265607" y="107962"/>
                </a:lnTo>
                <a:lnTo>
                  <a:pt x="322618" y="118148"/>
                </a:lnTo>
                <a:lnTo>
                  <a:pt x="351002" y="122758"/>
                </a:lnTo>
                <a:lnTo>
                  <a:pt x="377253" y="126060"/>
                </a:lnTo>
                <a:lnTo>
                  <a:pt x="400050" y="127368"/>
                </a:lnTo>
                <a:lnTo>
                  <a:pt x="424294" y="126111"/>
                </a:lnTo>
                <a:lnTo>
                  <a:pt x="451637" y="122809"/>
                </a:lnTo>
                <a:lnTo>
                  <a:pt x="481177" y="118186"/>
                </a:lnTo>
                <a:lnTo>
                  <a:pt x="540677" y="107911"/>
                </a:lnTo>
                <a:lnTo>
                  <a:pt x="568820" y="103479"/>
                </a:lnTo>
                <a:lnTo>
                  <a:pt x="594525" y="100304"/>
                </a:lnTo>
                <a:lnTo>
                  <a:pt x="616343" y="99060"/>
                </a:lnTo>
                <a:lnTo>
                  <a:pt x="634898" y="99822"/>
                </a:lnTo>
                <a:lnTo>
                  <a:pt x="658583" y="101904"/>
                </a:lnTo>
                <a:lnTo>
                  <a:pt x="686269" y="105029"/>
                </a:lnTo>
                <a:lnTo>
                  <a:pt x="716457" y="108889"/>
                </a:lnTo>
                <a:lnTo>
                  <a:pt x="730897" y="96735"/>
                </a:lnTo>
                <a:lnTo>
                  <a:pt x="744867" y="84061"/>
                </a:lnTo>
                <a:close/>
              </a:path>
              <a:path w="801369" h="198120">
                <a:moveTo>
                  <a:pt x="800887" y="21678"/>
                </a:moveTo>
                <a:lnTo>
                  <a:pt x="753833" y="14592"/>
                </a:lnTo>
                <a:lnTo>
                  <a:pt x="702233" y="7556"/>
                </a:lnTo>
                <a:lnTo>
                  <a:pt x="653910" y="2159"/>
                </a:lnTo>
                <a:lnTo>
                  <a:pt x="616699" y="0"/>
                </a:lnTo>
                <a:lnTo>
                  <a:pt x="593115" y="1244"/>
                </a:lnTo>
                <a:lnTo>
                  <a:pt x="566572" y="4445"/>
                </a:lnTo>
                <a:lnTo>
                  <a:pt x="537476" y="9004"/>
                </a:lnTo>
                <a:lnTo>
                  <a:pt x="477024" y="19469"/>
                </a:lnTo>
                <a:lnTo>
                  <a:pt x="448348" y="24028"/>
                </a:lnTo>
                <a:lnTo>
                  <a:pt x="422198" y="27228"/>
                </a:lnTo>
                <a:lnTo>
                  <a:pt x="400138" y="28308"/>
                </a:lnTo>
                <a:lnTo>
                  <a:pt x="378993" y="27051"/>
                </a:lnTo>
                <a:lnTo>
                  <a:pt x="354050" y="23850"/>
                </a:lnTo>
                <a:lnTo>
                  <a:pt x="326732" y="19392"/>
                </a:lnTo>
                <a:lnTo>
                  <a:pt x="269011" y="9067"/>
                </a:lnTo>
                <a:lnTo>
                  <a:pt x="241185" y="4533"/>
                </a:lnTo>
                <a:lnTo>
                  <a:pt x="215785" y="1320"/>
                </a:lnTo>
                <a:lnTo>
                  <a:pt x="193598" y="0"/>
                </a:lnTo>
                <a:lnTo>
                  <a:pt x="152717" y="2197"/>
                </a:lnTo>
                <a:lnTo>
                  <a:pt x="102222" y="7683"/>
                </a:lnTo>
                <a:lnTo>
                  <a:pt x="48615" y="14846"/>
                </a:lnTo>
                <a:lnTo>
                  <a:pt x="0" y="22034"/>
                </a:lnTo>
                <a:lnTo>
                  <a:pt x="10109" y="34937"/>
                </a:lnTo>
                <a:lnTo>
                  <a:pt x="20637" y="47498"/>
                </a:lnTo>
                <a:lnTo>
                  <a:pt x="69049" y="40665"/>
                </a:lnTo>
                <a:lnTo>
                  <a:pt x="117398" y="34493"/>
                </a:lnTo>
                <a:lnTo>
                  <a:pt x="160185" y="30022"/>
                </a:lnTo>
                <a:lnTo>
                  <a:pt x="191935" y="28308"/>
                </a:lnTo>
                <a:lnTo>
                  <a:pt x="214198" y="29616"/>
                </a:lnTo>
                <a:lnTo>
                  <a:pt x="238734" y="32791"/>
                </a:lnTo>
                <a:lnTo>
                  <a:pt x="265607" y="37198"/>
                </a:lnTo>
                <a:lnTo>
                  <a:pt x="322618" y="47396"/>
                </a:lnTo>
                <a:lnTo>
                  <a:pt x="351002" y="52006"/>
                </a:lnTo>
                <a:lnTo>
                  <a:pt x="377253" y="55308"/>
                </a:lnTo>
                <a:lnTo>
                  <a:pt x="400050" y="56603"/>
                </a:lnTo>
                <a:lnTo>
                  <a:pt x="424294" y="55346"/>
                </a:lnTo>
                <a:lnTo>
                  <a:pt x="451637" y="52057"/>
                </a:lnTo>
                <a:lnTo>
                  <a:pt x="481177" y="47434"/>
                </a:lnTo>
                <a:lnTo>
                  <a:pt x="540677" y="37160"/>
                </a:lnTo>
                <a:lnTo>
                  <a:pt x="568820" y="32715"/>
                </a:lnTo>
                <a:lnTo>
                  <a:pt x="594525" y="29540"/>
                </a:lnTo>
                <a:lnTo>
                  <a:pt x="616343" y="28308"/>
                </a:lnTo>
                <a:lnTo>
                  <a:pt x="646531" y="29997"/>
                </a:lnTo>
                <a:lnTo>
                  <a:pt x="687222" y="34391"/>
                </a:lnTo>
                <a:lnTo>
                  <a:pt x="733526" y="40474"/>
                </a:lnTo>
                <a:lnTo>
                  <a:pt x="780211" y="47231"/>
                </a:lnTo>
                <a:lnTo>
                  <a:pt x="790752" y="34632"/>
                </a:lnTo>
                <a:lnTo>
                  <a:pt x="800887" y="2167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3951" y="3350116"/>
            <a:ext cx="118110" cy="46355"/>
          </a:xfrm>
          <a:custGeom>
            <a:avLst/>
            <a:gdLst/>
            <a:ahLst/>
            <a:cxnLst/>
            <a:rect l="l" t="t" r="r" b="b"/>
            <a:pathLst>
              <a:path w="118110" h="46354">
                <a:moveTo>
                  <a:pt x="117623" y="0"/>
                </a:moveTo>
                <a:lnTo>
                  <a:pt x="97053" y="80"/>
                </a:lnTo>
                <a:lnTo>
                  <a:pt x="79737" y="3009"/>
                </a:lnTo>
                <a:lnTo>
                  <a:pt x="63164" y="6675"/>
                </a:lnTo>
                <a:lnTo>
                  <a:pt x="44823" y="8964"/>
                </a:lnTo>
                <a:lnTo>
                  <a:pt x="30202" y="8434"/>
                </a:lnTo>
                <a:lnTo>
                  <a:pt x="18625" y="6185"/>
                </a:lnTo>
                <a:lnTo>
                  <a:pt x="8941" y="3431"/>
                </a:lnTo>
                <a:lnTo>
                  <a:pt x="0" y="1386"/>
                </a:lnTo>
                <a:lnTo>
                  <a:pt x="36789" y="25672"/>
                </a:lnTo>
                <a:lnTo>
                  <a:pt x="76592" y="33006"/>
                </a:lnTo>
                <a:lnTo>
                  <a:pt x="91681" y="37495"/>
                </a:lnTo>
                <a:lnTo>
                  <a:pt x="104684" y="46267"/>
                </a:lnTo>
                <a:lnTo>
                  <a:pt x="107563" y="38235"/>
                </a:lnTo>
                <a:lnTo>
                  <a:pt x="112049" y="23220"/>
                </a:lnTo>
                <a:lnTo>
                  <a:pt x="116087" y="8161"/>
                </a:lnTo>
                <a:lnTo>
                  <a:pt x="117623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329520" y="3409045"/>
            <a:ext cx="1605280" cy="390525"/>
            <a:chOff x="2329520" y="3409045"/>
            <a:chExt cx="1605280" cy="390525"/>
          </a:xfrm>
        </p:grpSpPr>
        <p:sp>
          <p:nvSpPr>
            <p:cNvPr id="23" name="object 23"/>
            <p:cNvSpPr/>
            <p:nvPr/>
          </p:nvSpPr>
          <p:spPr>
            <a:xfrm>
              <a:off x="2333120" y="3412644"/>
              <a:ext cx="1598295" cy="383540"/>
            </a:xfrm>
            <a:custGeom>
              <a:avLst/>
              <a:gdLst/>
              <a:ahLst/>
              <a:cxnLst/>
              <a:rect l="l" t="t" r="r" b="b"/>
              <a:pathLst>
                <a:path w="1598295" h="383539">
                  <a:moveTo>
                    <a:pt x="191051" y="0"/>
                  </a:moveTo>
                  <a:lnTo>
                    <a:pt x="145140" y="5085"/>
                  </a:lnTo>
                  <a:lnTo>
                    <a:pt x="104109" y="19558"/>
                  </a:lnTo>
                  <a:lnTo>
                    <a:pt x="68753" y="42242"/>
                  </a:lnTo>
                  <a:lnTo>
                    <a:pt x="39867" y="71962"/>
                  </a:lnTo>
                  <a:lnTo>
                    <a:pt x="18249" y="107543"/>
                  </a:lnTo>
                  <a:lnTo>
                    <a:pt x="4695" y="147808"/>
                  </a:lnTo>
                  <a:lnTo>
                    <a:pt x="0" y="191582"/>
                  </a:lnTo>
                  <a:lnTo>
                    <a:pt x="4770" y="236022"/>
                  </a:lnTo>
                  <a:lnTo>
                    <a:pt x="18465" y="276546"/>
                  </a:lnTo>
                  <a:lnTo>
                    <a:pt x="40159" y="312089"/>
                  </a:lnTo>
                  <a:lnTo>
                    <a:pt x="68925" y="341587"/>
                  </a:lnTo>
                  <a:lnTo>
                    <a:pt x="103839" y="363974"/>
                  </a:lnTo>
                  <a:lnTo>
                    <a:pt x="143974" y="378188"/>
                  </a:lnTo>
                  <a:lnTo>
                    <a:pt x="188405" y="383162"/>
                  </a:lnTo>
                  <a:lnTo>
                    <a:pt x="235705" y="378565"/>
                  </a:lnTo>
                  <a:lnTo>
                    <a:pt x="275066" y="365434"/>
                  </a:lnTo>
                  <a:lnTo>
                    <a:pt x="308672" y="344761"/>
                  </a:lnTo>
                  <a:lnTo>
                    <a:pt x="332282" y="323359"/>
                  </a:lnTo>
                  <a:lnTo>
                    <a:pt x="190522" y="323359"/>
                  </a:lnTo>
                  <a:lnTo>
                    <a:pt x="141502" y="312965"/>
                  </a:lnTo>
                  <a:lnTo>
                    <a:pt x="102802" y="284659"/>
                  </a:lnTo>
                  <a:lnTo>
                    <a:pt x="77399" y="242759"/>
                  </a:lnTo>
                  <a:lnTo>
                    <a:pt x="68270" y="191582"/>
                  </a:lnTo>
                  <a:lnTo>
                    <a:pt x="77399" y="139956"/>
                  </a:lnTo>
                  <a:lnTo>
                    <a:pt x="102802" y="98106"/>
                  </a:lnTo>
                  <a:lnTo>
                    <a:pt x="141502" y="70048"/>
                  </a:lnTo>
                  <a:lnTo>
                    <a:pt x="190522" y="59803"/>
                  </a:lnTo>
                  <a:lnTo>
                    <a:pt x="334222" y="59803"/>
                  </a:lnTo>
                  <a:lnTo>
                    <a:pt x="336059" y="57687"/>
                  </a:lnTo>
                  <a:lnTo>
                    <a:pt x="308044" y="34383"/>
                  </a:lnTo>
                  <a:lnTo>
                    <a:pt x="275860" y="16141"/>
                  </a:lnTo>
                  <a:lnTo>
                    <a:pt x="237524" y="4250"/>
                  </a:lnTo>
                  <a:lnTo>
                    <a:pt x="191051" y="0"/>
                  </a:lnTo>
                  <a:close/>
                </a:path>
                <a:path w="1598295" h="383539">
                  <a:moveTo>
                    <a:pt x="296899" y="275198"/>
                  </a:moveTo>
                  <a:lnTo>
                    <a:pt x="273281" y="295227"/>
                  </a:lnTo>
                  <a:lnTo>
                    <a:pt x="248870" y="310393"/>
                  </a:lnTo>
                  <a:lnTo>
                    <a:pt x="221879" y="320002"/>
                  </a:lnTo>
                  <a:lnTo>
                    <a:pt x="190522" y="323359"/>
                  </a:lnTo>
                  <a:lnTo>
                    <a:pt x="332282" y="323359"/>
                  </a:lnTo>
                  <a:lnTo>
                    <a:pt x="338705" y="317538"/>
                  </a:lnTo>
                  <a:lnTo>
                    <a:pt x="296899" y="275198"/>
                  </a:lnTo>
                  <a:close/>
                </a:path>
                <a:path w="1598295" h="383539">
                  <a:moveTo>
                    <a:pt x="334222" y="59803"/>
                  </a:moveTo>
                  <a:lnTo>
                    <a:pt x="190522" y="59803"/>
                  </a:lnTo>
                  <a:lnTo>
                    <a:pt x="220422" y="63127"/>
                  </a:lnTo>
                  <a:lnTo>
                    <a:pt x="247148" y="72504"/>
                  </a:lnTo>
                  <a:lnTo>
                    <a:pt x="271494" y="87041"/>
                  </a:lnTo>
                  <a:lnTo>
                    <a:pt x="294252" y="105844"/>
                  </a:lnTo>
                  <a:lnTo>
                    <a:pt x="334222" y="59803"/>
                  </a:lnTo>
                  <a:close/>
                </a:path>
                <a:path w="1598295" h="383539">
                  <a:moveTo>
                    <a:pt x="710337" y="6351"/>
                  </a:moveTo>
                  <a:lnTo>
                    <a:pt x="461069" y="6351"/>
                  </a:lnTo>
                  <a:lnTo>
                    <a:pt x="461069" y="376812"/>
                  </a:lnTo>
                  <a:lnTo>
                    <a:pt x="525635" y="376812"/>
                  </a:lnTo>
                  <a:lnTo>
                    <a:pt x="525635" y="65095"/>
                  </a:lnTo>
                  <a:lnTo>
                    <a:pt x="710337" y="65095"/>
                  </a:lnTo>
                  <a:lnTo>
                    <a:pt x="710337" y="6351"/>
                  </a:lnTo>
                  <a:close/>
                </a:path>
                <a:path w="1598295" h="383539">
                  <a:moveTo>
                    <a:pt x="840635" y="276786"/>
                  </a:moveTo>
                  <a:lnTo>
                    <a:pt x="798824" y="319655"/>
                  </a:lnTo>
                  <a:lnTo>
                    <a:pt x="828892" y="346546"/>
                  </a:lnTo>
                  <a:lnTo>
                    <a:pt x="863128" y="366492"/>
                  </a:lnTo>
                  <a:lnTo>
                    <a:pt x="903317" y="378895"/>
                  </a:lnTo>
                  <a:lnTo>
                    <a:pt x="951245" y="383162"/>
                  </a:lnTo>
                  <a:lnTo>
                    <a:pt x="995646" y="378188"/>
                  </a:lnTo>
                  <a:lnTo>
                    <a:pt x="1035706" y="363974"/>
                  </a:lnTo>
                  <a:lnTo>
                    <a:pt x="1070517" y="341587"/>
                  </a:lnTo>
                  <a:lnTo>
                    <a:pt x="1086680" y="324947"/>
                  </a:lnTo>
                  <a:lnTo>
                    <a:pt x="949129" y="324947"/>
                  </a:lnTo>
                  <a:lnTo>
                    <a:pt x="917069" y="321590"/>
                  </a:lnTo>
                  <a:lnTo>
                    <a:pt x="889524" y="311981"/>
                  </a:lnTo>
                  <a:lnTo>
                    <a:pt x="864658" y="296815"/>
                  </a:lnTo>
                  <a:lnTo>
                    <a:pt x="840635" y="276786"/>
                  </a:lnTo>
                  <a:close/>
                </a:path>
                <a:path w="1598295" h="383539">
                  <a:moveTo>
                    <a:pt x="1086284" y="58745"/>
                  </a:moveTo>
                  <a:lnTo>
                    <a:pt x="949129" y="58745"/>
                  </a:lnTo>
                  <a:lnTo>
                    <a:pt x="992236" y="66542"/>
                  </a:lnTo>
                  <a:lnTo>
                    <a:pt x="1028050" y="88182"/>
                  </a:lnTo>
                  <a:lnTo>
                    <a:pt x="1054437" y="121035"/>
                  </a:lnTo>
                  <a:lnTo>
                    <a:pt x="1069263" y="162472"/>
                  </a:lnTo>
                  <a:lnTo>
                    <a:pt x="903613" y="162472"/>
                  </a:lnTo>
                  <a:lnTo>
                    <a:pt x="903613" y="218041"/>
                  </a:lnTo>
                  <a:lnTo>
                    <a:pt x="1069793" y="218041"/>
                  </a:lnTo>
                  <a:lnTo>
                    <a:pt x="1055554" y="260644"/>
                  </a:lnTo>
                  <a:lnTo>
                    <a:pt x="1029307" y="294515"/>
                  </a:lnTo>
                  <a:lnTo>
                    <a:pt x="993138" y="316876"/>
                  </a:lnTo>
                  <a:lnTo>
                    <a:pt x="949129" y="324947"/>
                  </a:lnTo>
                  <a:lnTo>
                    <a:pt x="1086680" y="324947"/>
                  </a:lnTo>
                  <a:lnTo>
                    <a:pt x="1099171" y="312089"/>
                  </a:lnTo>
                  <a:lnTo>
                    <a:pt x="1120761" y="276546"/>
                  </a:lnTo>
                  <a:lnTo>
                    <a:pt x="1134381" y="236022"/>
                  </a:lnTo>
                  <a:lnTo>
                    <a:pt x="1139122" y="191582"/>
                  </a:lnTo>
                  <a:lnTo>
                    <a:pt x="1134429" y="147974"/>
                  </a:lnTo>
                  <a:lnTo>
                    <a:pt x="1120885" y="107774"/>
                  </a:lnTo>
                  <a:lnTo>
                    <a:pt x="1099296" y="72184"/>
                  </a:lnTo>
                  <a:lnTo>
                    <a:pt x="1086284" y="58745"/>
                  </a:lnTo>
                  <a:close/>
                </a:path>
                <a:path w="1598295" h="383539">
                  <a:moveTo>
                    <a:pt x="948599" y="0"/>
                  </a:moveTo>
                  <a:lnTo>
                    <a:pt x="903218" y="4481"/>
                  </a:lnTo>
                  <a:lnTo>
                    <a:pt x="865774" y="16802"/>
                  </a:lnTo>
                  <a:lnTo>
                    <a:pt x="834284" y="35275"/>
                  </a:lnTo>
                  <a:lnTo>
                    <a:pt x="806763" y="58215"/>
                  </a:lnTo>
                  <a:lnTo>
                    <a:pt x="843810" y="102668"/>
                  </a:lnTo>
                  <a:lnTo>
                    <a:pt x="866742" y="84642"/>
                  </a:lnTo>
                  <a:lnTo>
                    <a:pt x="891509" y="70784"/>
                  </a:lnTo>
                  <a:lnTo>
                    <a:pt x="918756" y="61887"/>
                  </a:lnTo>
                  <a:lnTo>
                    <a:pt x="949129" y="58745"/>
                  </a:lnTo>
                  <a:lnTo>
                    <a:pt x="1086284" y="58745"/>
                  </a:lnTo>
                  <a:lnTo>
                    <a:pt x="1070468" y="42409"/>
                  </a:lnTo>
                  <a:lnTo>
                    <a:pt x="1035205" y="19650"/>
                  </a:lnTo>
                  <a:lnTo>
                    <a:pt x="994314" y="5113"/>
                  </a:lnTo>
                  <a:lnTo>
                    <a:pt x="948599" y="0"/>
                  </a:lnTo>
                  <a:close/>
                </a:path>
                <a:path w="1598295" h="383539">
                  <a:moveTo>
                    <a:pt x="1288475" y="315421"/>
                  </a:moveTo>
                  <a:lnTo>
                    <a:pt x="1263603" y="364111"/>
                  </a:lnTo>
                  <a:lnTo>
                    <a:pt x="1280066" y="371917"/>
                  </a:lnTo>
                  <a:lnTo>
                    <a:pt x="1297274" y="377738"/>
                  </a:lnTo>
                  <a:lnTo>
                    <a:pt x="1315772" y="381376"/>
                  </a:lnTo>
                  <a:lnTo>
                    <a:pt x="1336107" y="382633"/>
                  </a:lnTo>
                  <a:lnTo>
                    <a:pt x="1370391" y="377928"/>
                  </a:lnTo>
                  <a:lnTo>
                    <a:pt x="1401202" y="362854"/>
                  </a:lnTo>
                  <a:lnTo>
                    <a:pt x="1428838" y="335971"/>
                  </a:lnTo>
                  <a:lnTo>
                    <a:pt x="1434333" y="327064"/>
                  </a:lnTo>
                  <a:lnTo>
                    <a:pt x="1333990" y="327064"/>
                  </a:lnTo>
                  <a:lnTo>
                    <a:pt x="1322041" y="326435"/>
                  </a:lnTo>
                  <a:lnTo>
                    <a:pt x="1310637" y="324417"/>
                  </a:lnTo>
                  <a:lnTo>
                    <a:pt x="1299531" y="320812"/>
                  </a:lnTo>
                  <a:lnTo>
                    <a:pt x="1288475" y="315421"/>
                  </a:lnTo>
                  <a:close/>
                </a:path>
                <a:path w="1598295" h="383539">
                  <a:moveTo>
                    <a:pt x="1310702" y="6351"/>
                  </a:moveTo>
                  <a:lnTo>
                    <a:pt x="1237668" y="6351"/>
                  </a:lnTo>
                  <a:lnTo>
                    <a:pt x="1392205" y="286840"/>
                  </a:lnTo>
                  <a:lnTo>
                    <a:pt x="1377602" y="305852"/>
                  </a:lnTo>
                  <a:lnTo>
                    <a:pt x="1362304" y="318265"/>
                  </a:lnTo>
                  <a:lnTo>
                    <a:pt x="1347403" y="325021"/>
                  </a:lnTo>
                  <a:lnTo>
                    <a:pt x="1333990" y="327064"/>
                  </a:lnTo>
                  <a:lnTo>
                    <a:pt x="1434333" y="327064"/>
                  </a:lnTo>
                  <a:lnTo>
                    <a:pt x="1453596" y="295841"/>
                  </a:lnTo>
                  <a:lnTo>
                    <a:pt x="1490575" y="221745"/>
                  </a:lnTo>
                  <a:lnTo>
                    <a:pt x="1426075" y="221745"/>
                  </a:lnTo>
                  <a:lnTo>
                    <a:pt x="1310702" y="6351"/>
                  </a:lnTo>
                  <a:close/>
                </a:path>
                <a:path w="1598295" h="383539">
                  <a:moveTo>
                    <a:pt x="1598075" y="6351"/>
                  </a:moveTo>
                  <a:lnTo>
                    <a:pt x="1527688" y="6351"/>
                  </a:lnTo>
                  <a:lnTo>
                    <a:pt x="1426075" y="221745"/>
                  </a:lnTo>
                  <a:lnTo>
                    <a:pt x="1490575" y="221745"/>
                  </a:lnTo>
                  <a:lnTo>
                    <a:pt x="1598075" y="635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33120" y="3412644"/>
              <a:ext cx="1598295" cy="383540"/>
            </a:xfrm>
            <a:custGeom>
              <a:avLst/>
              <a:gdLst/>
              <a:ahLst/>
              <a:cxnLst/>
              <a:rect l="l" t="t" r="r" b="b"/>
              <a:pathLst>
                <a:path w="1598295" h="383539">
                  <a:moveTo>
                    <a:pt x="188405" y="383162"/>
                  </a:moveTo>
                  <a:lnTo>
                    <a:pt x="235705" y="378565"/>
                  </a:lnTo>
                  <a:lnTo>
                    <a:pt x="275066" y="365434"/>
                  </a:lnTo>
                  <a:lnTo>
                    <a:pt x="308672" y="344761"/>
                  </a:lnTo>
                  <a:lnTo>
                    <a:pt x="338705" y="317538"/>
                  </a:lnTo>
                  <a:lnTo>
                    <a:pt x="296899" y="275198"/>
                  </a:lnTo>
                  <a:lnTo>
                    <a:pt x="273281" y="295227"/>
                  </a:lnTo>
                  <a:lnTo>
                    <a:pt x="248870" y="310393"/>
                  </a:lnTo>
                  <a:lnTo>
                    <a:pt x="221879" y="320002"/>
                  </a:lnTo>
                  <a:lnTo>
                    <a:pt x="190522" y="323359"/>
                  </a:lnTo>
                  <a:lnTo>
                    <a:pt x="141502" y="312965"/>
                  </a:lnTo>
                  <a:lnTo>
                    <a:pt x="102802" y="284659"/>
                  </a:lnTo>
                  <a:lnTo>
                    <a:pt x="77399" y="242759"/>
                  </a:lnTo>
                  <a:lnTo>
                    <a:pt x="68270" y="191582"/>
                  </a:lnTo>
                  <a:lnTo>
                    <a:pt x="77399" y="139956"/>
                  </a:lnTo>
                  <a:lnTo>
                    <a:pt x="102802" y="98106"/>
                  </a:lnTo>
                  <a:lnTo>
                    <a:pt x="141502" y="70048"/>
                  </a:lnTo>
                  <a:lnTo>
                    <a:pt x="190522" y="59803"/>
                  </a:lnTo>
                  <a:lnTo>
                    <a:pt x="220422" y="63127"/>
                  </a:lnTo>
                  <a:lnTo>
                    <a:pt x="247148" y="72504"/>
                  </a:lnTo>
                  <a:lnTo>
                    <a:pt x="271494" y="87041"/>
                  </a:lnTo>
                  <a:lnTo>
                    <a:pt x="294252" y="105844"/>
                  </a:lnTo>
                  <a:lnTo>
                    <a:pt x="336059" y="57687"/>
                  </a:lnTo>
                  <a:lnTo>
                    <a:pt x="308044" y="34383"/>
                  </a:lnTo>
                  <a:lnTo>
                    <a:pt x="275860" y="16141"/>
                  </a:lnTo>
                  <a:lnTo>
                    <a:pt x="237524" y="4250"/>
                  </a:lnTo>
                  <a:lnTo>
                    <a:pt x="191051" y="0"/>
                  </a:lnTo>
                  <a:lnTo>
                    <a:pt x="145140" y="5085"/>
                  </a:lnTo>
                  <a:lnTo>
                    <a:pt x="104109" y="19558"/>
                  </a:lnTo>
                  <a:lnTo>
                    <a:pt x="68753" y="42242"/>
                  </a:lnTo>
                  <a:lnTo>
                    <a:pt x="39867" y="71962"/>
                  </a:lnTo>
                  <a:lnTo>
                    <a:pt x="18249" y="107543"/>
                  </a:lnTo>
                  <a:lnTo>
                    <a:pt x="4695" y="147808"/>
                  </a:lnTo>
                  <a:lnTo>
                    <a:pt x="0" y="191582"/>
                  </a:lnTo>
                  <a:lnTo>
                    <a:pt x="4770" y="236022"/>
                  </a:lnTo>
                  <a:lnTo>
                    <a:pt x="18465" y="276546"/>
                  </a:lnTo>
                  <a:lnTo>
                    <a:pt x="40159" y="312089"/>
                  </a:lnTo>
                  <a:lnTo>
                    <a:pt x="68925" y="341587"/>
                  </a:lnTo>
                  <a:lnTo>
                    <a:pt x="103839" y="363974"/>
                  </a:lnTo>
                  <a:lnTo>
                    <a:pt x="143974" y="378188"/>
                  </a:lnTo>
                  <a:lnTo>
                    <a:pt x="188405" y="383162"/>
                  </a:lnTo>
                  <a:close/>
                </a:path>
                <a:path w="1598295" h="383539">
                  <a:moveTo>
                    <a:pt x="461069" y="376812"/>
                  </a:moveTo>
                  <a:lnTo>
                    <a:pt x="525635" y="376812"/>
                  </a:lnTo>
                  <a:lnTo>
                    <a:pt x="525635" y="65095"/>
                  </a:lnTo>
                  <a:lnTo>
                    <a:pt x="710337" y="65095"/>
                  </a:lnTo>
                  <a:lnTo>
                    <a:pt x="710337" y="6351"/>
                  </a:lnTo>
                  <a:lnTo>
                    <a:pt x="461069" y="6351"/>
                  </a:lnTo>
                  <a:lnTo>
                    <a:pt x="461069" y="376812"/>
                  </a:lnTo>
                  <a:close/>
                </a:path>
                <a:path w="1598295" h="383539">
                  <a:moveTo>
                    <a:pt x="951245" y="383162"/>
                  </a:moveTo>
                  <a:lnTo>
                    <a:pt x="995646" y="378188"/>
                  </a:lnTo>
                  <a:lnTo>
                    <a:pt x="1035706" y="363974"/>
                  </a:lnTo>
                  <a:lnTo>
                    <a:pt x="1070517" y="341587"/>
                  </a:lnTo>
                  <a:lnTo>
                    <a:pt x="1099171" y="312089"/>
                  </a:lnTo>
                  <a:lnTo>
                    <a:pt x="1120761" y="276546"/>
                  </a:lnTo>
                  <a:lnTo>
                    <a:pt x="1134381" y="236022"/>
                  </a:lnTo>
                  <a:lnTo>
                    <a:pt x="1139122" y="191582"/>
                  </a:lnTo>
                  <a:lnTo>
                    <a:pt x="1134429" y="147974"/>
                  </a:lnTo>
                  <a:lnTo>
                    <a:pt x="1120885" y="107774"/>
                  </a:lnTo>
                  <a:lnTo>
                    <a:pt x="1099296" y="72184"/>
                  </a:lnTo>
                  <a:lnTo>
                    <a:pt x="1070468" y="42409"/>
                  </a:lnTo>
                  <a:lnTo>
                    <a:pt x="1035205" y="19650"/>
                  </a:lnTo>
                  <a:lnTo>
                    <a:pt x="994314" y="5113"/>
                  </a:lnTo>
                  <a:lnTo>
                    <a:pt x="948599" y="0"/>
                  </a:lnTo>
                  <a:lnTo>
                    <a:pt x="903218" y="4481"/>
                  </a:lnTo>
                  <a:lnTo>
                    <a:pt x="865774" y="16802"/>
                  </a:lnTo>
                  <a:lnTo>
                    <a:pt x="834284" y="35275"/>
                  </a:lnTo>
                  <a:lnTo>
                    <a:pt x="806763" y="58215"/>
                  </a:lnTo>
                  <a:lnTo>
                    <a:pt x="843810" y="102668"/>
                  </a:lnTo>
                  <a:lnTo>
                    <a:pt x="866742" y="84642"/>
                  </a:lnTo>
                  <a:lnTo>
                    <a:pt x="891509" y="70784"/>
                  </a:lnTo>
                  <a:lnTo>
                    <a:pt x="918756" y="61887"/>
                  </a:lnTo>
                  <a:lnTo>
                    <a:pt x="949129" y="58745"/>
                  </a:lnTo>
                  <a:lnTo>
                    <a:pt x="992236" y="66542"/>
                  </a:lnTo>
                  <a:lnTo>
                    <a:pt x="1028050" y="88182"/>
                  </a:lnTo>
                  <a:lnTo>
                    <a:pt x="1054437" y="121035"/>
                  </a:lnTo>
                  <a:lnTo>
                    <a:pt x="1069263" y="162472"/>
                  </a:lnTo>
                  <a:lnTo>
                    <a:pt x="903613" y="162472"/>
                  </a:lnTo>
                  <a:lnTo>
                    <a:pt x="903613" y="218041"/>
                  </a:lnTo>
                  <a:lnTo>
                    <a:pt x="1069793" y="218041"/>
                  </a:lnTo>
                  <a:lnTo>
                    <a:pt x="1055554" y="260644"/>
                  </a:lnTo>
                  <a:lnTo>
                    <a:pt x="1029307" y="294515"/>
                  </a:lnTo>
                  <a:lnTo>
                    <a:pt x="993138" y="316876"/>
                  </a:lnTo>
                  <a:lnTo>
                    <a:pt x="949129" y="324947"/>
                  </a:lnTo>
                  <a:lnTo>
                    <a:pt x="917069" y="321590"/>
                  </a:lnTo>
                  <a:lnTo>
                    <a:pt x="889524" y="311981"/>
                  </a:lnTo>
                  <a:lnTo>
                    <a:pt x="864658" y="296815"/>
                  </a:lnTo>
                  <a:lnTo>
                    <a:pt x="840635" y="276786"/>
                  </a:lnTo>
                  <a:lnTo>
                    <a:pt x="798824" y="319655"/>
                  </a:lnTo>
                  <a:lnTo>
                    <a:pt x="828892" y="346546"/>
                  </a:lnTo>
                  <a:lnTo>
                    <a:pt x="863128" y="366492"/>
                  </a:lnTo>
                  <a:lnTo>
                    <a:pt x="903317" y="378895"/>
                  </a:lnTo>
                  <a:lnTo>
                    <a:pt x="951245" y="383162"/>
                  </a:lnTo>
                  <a:close/>
                </a:path>
                <a:path w="1598295" h="383539">
                  <a:moveTo>
                    <a:pt x="1336107" y="382633"/>
                  </a:moveTo>
                  <a:lnTo>
                    <a:pt x="1401202" y="362854"/>
                  </a:lnTo>
                  <a:lnTo>
                    <a:pt x="1428838" y="335971"/>
                  </a:lnTo>
                  <a:lnTo>
                    <a:pt x="1453596" y="295841"/>
                  </a:lnTo>
                  <a:lnTo>
                    <a:pt x="1598075" y="6351"/>
                  </a:lnTo>
                  <a:lnTo>
                    <a:pt x="1527688" y="6351"/>
                  </a:lnTo>
                  <a:lnTo>
                    <a:pt x="1426075" y="221745"/>
                  </a:lnTo>
                  <a:lnTo>
                    <a:pt x="1310702" y="6351"/>
                  </a:lnTo>
                  <a:lnTo>
                    <a:pt x="1237668" y="6351"/>
                  </a:lnTo>
                  <a:lnTo>
                    <a:pt x="1392205" y="286840"/>
                  </a:lnTo>
                  <a:lnTo>
                    <a:pt x="1377602" y="305852"/>
                  </a:lnTo>
                  <a:lnTo>
                    <a:pt x="1362304" y="318265"/>
                  </a:lnTo>
                  <a:lnTo>
                    <a:pt x="1347403" y="325021"/>
                  </a:lnTo>
                  <a:lnTo>
                    <a:pt x="1333990" y="327064"/>
                  </a:lnTo>
                  <a:lnTo>
                    <a:pt x="1322041" y="326435"/>
                  </a:lnTo>
                  <a:lnTo>
                    <a:pt x="1310637" y="324417"/>
                  </a:lnTo>
                  <a:lnTo>
                    <a:pt x="1299531" y="320812"/>
                  </a:lnTo>
                  <a:lnTo>
                    <a:pt x="1288475" y="315421"/>
                  </a:lnTo>
                  <a:lnTo>
                    <a:pt x="1263603" y="364111"/>
                  </a:lnTo>
                  <a:lnTo>
                    <a:pt x="1280066" y="371917"/>
                  </a:lnTo>
                  <a:lnTo>
                    <a:pt x="1297274" y="377738"/>
                  </a:lnTo>
                  <a:lnTo>
                    <a:pt x="1315772" y="381376"/>
                  </a:lnTo>
                  <a:lnTo>
                    <a:pt x="1336107" y="382633"/>
                  </a:lnTo>
                  <a:close/>
                </a:path>
              </a:pathLst>
            </a:custGeom>
            <a:ln w="7199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33120" y="3956597"/>
            <a:ext cx="2187719" cy="319166"/>
          </a:xfrm>
          <a:prstGeom prst="rect">
            <a:avLst/>
          </a:prstGeom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45648" y="5074864"/>
            <a:ext cx="539315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Контакты: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Отдел сопровождения конкурсов и грантов, к. 208, тел. 9338890 (</a:t>
            </a:r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внутр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. 345)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6FE8C250-D7F9-4390-9A63-D8EEE976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07391"/>
            <a:ext cx="9294814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336699"/>
                </a:solidFill>
              </a:rPr>
              <a:t>Выбор инициативной тематики исследования определяется следующими аспектами: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200" b="1" dirty="0"/>
              <a:t>Ориентация на ключевые программные документы: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/>
              <a:t>- Национальные проекты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/>
              <a:t>- Стратегия научно-технологического развития РФ («большие вызовы»);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/>
              <a:t>- Программа «Цифровая экономика в Российской Федерации»;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/>
              <a:t>- Государственная программа «Развитие образования»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/>
              <a:t>- Национальная технологическая инициатива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b="1" dirty="0"/>
              <a:t>2) Междисциплинарный характер исследований</a:t>
            </a:r>
          </a:p>
          <a:p>
            <a:pPr>
              <a:spcBef>
                <a:spcPct val="50000"/>
              </a:spcBef>
              <a:buNone/>
            </a:pPr>
            <a:r>
              <a:rPr lang="ru-RU" altLang="ru-RU" sz="2200" b="1" dirty="0"/>
              <a:t>3) Тематика </a:t>
            </a:r>
            <a:r>
              <a:rPr lang="ru-RU" altLang="ru-RU" sz="2200" b="1" dirty="0" smtClean="0"/>
              <a:t>года: </a:t>
            </a: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202</a:t>
            </a:r>
            <a:r>
              <a:rPr lang="en-US" alt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200" b="1" dirty="0">
                <a:solidFill>
                  <a:schemeClr val="accent2">
                    <a:lumMod val="75000"/>
                  </a:schemeClr>
                </a:solidFill>
              </a:rPr>
              <a:t>год объявлен </a:t>
            </a: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годом народного </a:t>
            </a:r>
            <a:r>
              <a:rPr lang="ru-RU" altLang="ru-RU" sz="2200" b="1" dirty="0">
                <a:solidFill>
                  <a:schemeClr val="accent2">
                    <a:lumMod val="75000"/>
                  </a:schemeClr>
                </a:solidFill>
              </a:rPr>
              <a:t>искусства и нематериального культурного наследия народов России</a:t>
            </a:r>
            <a:endParaRPr lang="ru-RU" altLang="ru-RU" sz="2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37871C1A-357E-420E-92D2-FCCC21A1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7" y="1192349"/>
            <a:ext cx="897418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Все начинается с объявления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ru-RU" altLang="ru-RU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</a:rPr>
              <a:t>Объявление </a:t>
            </a:r>
            <a:r>
              <a:rPr lang="ru-RU" altLang="ru-RU" sz="2200" b="1" dirty="0" smtClean="0">
                <a:solidFill>
                  <a:srgbClr val="000000"/>
                </a:solidFill>
              </a:rPr>
              <a:t>о конкурсе, </a:t>
            </a:r>
            <a:r>
              <a:rPr lang="ru-RU" altLang="ru-RU" sz="2200" b="1" dirty="0">
                <a:solidFill>
                  <a:srgbClr val="000000"/>
                </a:solidFill>
              </a:rPr>
              <a:t>как правило, содержит следующую информацию: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altLang="ru-RU" sz="22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</a:rPr>
              <a:t>- информацию о предлагаемом гранте, приоритеты, цели, задачи фонда, ожидаемые результаты и конкретную проблему, которую хочет проработать грантодатель;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</a:rPr>
              <a:t>-  в объявлении указывается, кто может подавать заявку на грант;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</a:rPr>
              <a:t>- сроки подачи заявки (</a:t>
            </a:r>
            <a:r>
              <a:rPr lang="en-US" altLang="ru-RU" sz="2200" b="1" dirty="0">
                <a:solidFill>
                  <a:srgbClr val="000000"/>
                </a:solidFill>
              </a:rPr>
              <a:t>deadline</a:t>
            </a:r>
            <a:r>
              <a:rPr lang="ru-RU" altLang="ru-RU" sz="2200" b="1" dirty="0">
                <a:solidFill>
                  <a:srgbClr val="000000"/>
                </a:solidFill>
              </a:rPr>
              <a:t>). Днем позже – и ваша заявка вообще не будет рассматриваться;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</a:rPr>
              <a:t>- в объявлениях почти всегда предоставляются подробные инструкции о том, как составить заявку. Следуйте им очень внимательно.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</a:rPr>
              <a:t>- в большинстве объявлений содержится информация о требованиях и форматах в отношении затрат и расценок, включая необходимые обоснования и формы.</a:t>
            </a:r>
          </a:p>
        </p:txBody>
      </p:sp>
    </p:spTree>
    <p:extLst>
      <p:ext uri="{BB962C8B-B14F-4D97-AF65-F5344CB8AC3E}">
        <p14:creationId xmlns:p14="http://schemas.microsoft.com/office/powerpoint/2010/main" val="344071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4">
            <a:extLst>
              <a:ext uri="{FF2B5EF4-FFF2-40B4-BE49-F238E27FC236}">
                <a16:creationId xmlns="" xmlns:a16="http://schemas.microsoft.com/office/drawing/2014/main" id="{C52A9794-9A4D-425E-9943-8320706E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3" y="1920875"/>
            <a:ext cx="8424863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="" xmlns:a16="http://schemas.microsoft.com/office/drawing/2014/main" id="{2F2696D0-920A-4956-A55C-93ADC5922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842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Распределение результатов первичного осмотра заявок экспертами</a:t>
            </a:r>
          </a:p>
        </p:txBody>
      </p:sp>
    </p:spTree>
    <p:extLst>
      <p:ext uri="{BB962C8B-B14F-4D97-AF65-F5344CB8AC3E}">
        <p14:creationId xmlns:p14="http://schemas.microsoft.com/office/powerpoint/2010/main" val="292804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="" xmlns:a16="http://schemas.microsoft.com/office/drawing/2014/main" id="{EC6615D6-AE3F-4738-BA4C-F0668C67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320" y="1042172"/>
            <a:ext cx="9386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1: ЗАЯВКА ДОЛЖНА ИМЕТЬ ЛОГИЧЕСКУЮ ВЗАИМОУВЯЗКУ ОСНОВНЫХ КОМПОНЕНТОВ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="" xmlns:a16="http://schemas.microsoft.com/office/drawing/2014/main" id="{C17CBAF1-11B7-43D2-9D4E-9FFF4E6C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599"/>
            <a:ext cx="5948363" cy="51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8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90575" y="3392488"/>
            <a:ext cx="1944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Фонд «Русский мир»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92163" y="5387975"/>
            <a:ext cx="194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Фонд содействия инновациям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="" xmlns:a16="http://schemas.microsoft.com/office/drawing/2014/main" id="{63BB44FA-4662-4BE8-9D15-E823AF10D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17" y="1044575"/>
            <a:ext cx="8558524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2: ЗАЯВКА НА КОНКУРС ГРАНТОВ ПРЕДСТАВЛЯЕТ СОБОЙ ЖЕСТКО СТРУКТУРИРОВАННЫЙ ТЕКСТ – ЧЕТКИЕ ОТВЕТЫ НА ПОСТАВЛЕННЫЕ ВОПРОСЫ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="" xmlns:a16="http://schemas.microsoft.com/office/drawing/2014/main" id="{E009ED91-1685-46DE-B913-7F38FAF11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2236788"/>
            <a:ext cx="838874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Основное правило: ПОЖАЛЕЙТЕ ЭКСПЕРТОВ – ОНИ ТОЖЕ ЛЮДИ!!!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Будьте точны в употреблении терминов и понятий, не используйте узкоспециальные термины, малоизвестные сокращения, избегайте перегруженности терминологией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Избегайте чересчур сложных предложений, при беглом прочтении которых ускользает смысл написанного.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</a:t>
            </a:r>
            <a:r>
              <a:rPr lang="ru-RU" altLang="ru-RU" sz="1800" b="1" dirty="0"/>
              <a:t>: Избегайте речевых, грамматических и орфографических ошибок.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Избегайте «красивых фраз», не содержащих конкретной информации.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/>
              <a:t>- </a:t>
            </a:r>
            <a:r>
              <a:rPr lang="ru-RU" altLang="ru-RU" sz="1800" b="1" u="sng" dirty="0"/>
              <a:t>Правило</a:t>
            </a:r>
            <a:r>
              <a:rPr lang="ru-RU" altLang="ru-RU" sz="1800" b="1" dirty="0"/>
              <a:t>: Избегайте повторов, особенно дословных.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36370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37366" y="4747418"/>
            <a:ext cx="2735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Российское военно-историческое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общество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B1FE4285-6717-4374-8B62-9C6DA69D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55" y="1116950"/>
            <a:ext cx="7651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3: ТИТУЛЬНЫЙ ЛИСТ ЗАЯВКИ СЛУЖИТ ВИЗИТНОЙ КАРТОЧКОЙ ПРОЕКТА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="" xmlns:a16="http://schemas.microsoft.com/office/drawing/2014/main" id="{42C14A18-B9C5-4E5E-B8DD-A3686C1BB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36" y="1825412"/>
            <a:ext cx="885745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«Встречают по одежке» - оценка заявки зависит от названия проекта: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800" b="1" dirty="0"/>
              <a:t> название не должно быть слишком длинным, можно использовать заголовок и подзаголовок. </a:t>
            </a:r>
            <a:r>
              <a:rPr lang="ru-RU" altLang="ru-RU" sz="1800" b="1" u="sng" dirty="0"/>
              <a:t>Каждое слово в названии должно давать максимальную информацию о проекте!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800" b="1" dirty="0"/>
              <a:t> желательно, чтобы заголовок отражал конкретную проблему, 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800" b="1" dirty="0"/>
              <a:t> избегайте употребления узкоспециальных терминов в заголовке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800" b="1" dirty="0"/>
              <a:t> избегайте лозунгов и т.п.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800" b="1" dirty="0"/>
              <a:t> формулировка заголовка, как правило, производится после формирования логической схемы проекта (в последнюю очередь)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1800" b="1" dirty="0"/>
              <a:t>-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Правильный выбор кода Классификатора Фонда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 Правило</a:t>
            </a:r>
            <a:r>
              <a:rPr lang="ru-RU" altLang="ru-RU" sz="1800" b="1" dirty="0"/>
              <a:t>: «Звездный состав»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 Правило</a:t>
            </a:r>
            <a:r>
              <a:rPr lang="ru-RU" altLang="ru-RU" sz="1800" b="1" dirty="0"/>
              <a:t>: Запрашиваемая сумма должна соответствовать составу участников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258071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56AAC646-D075-409A-A716-940A004E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8737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4: АННОТАЦИЯ ПРОЕКТА – КРАТКОЕ ИЗЛОЖЕНИЕ ПРОЕКТА, ПОВТОРЯЮЩЕЕ ОСНОВНОЕ СОДЕРЖАНИЕ ПОЛНОЙ ЗАЯВКИ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="" xmlns:a16="http://schemas.microsoft.com/office/drawing/2014/main" id="{58694C8D-1416-4502-9882-BE3F5FAB9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2059539"/>
            <a:ext cx="8828087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Объем Аннотации 1-2 страницы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В Аннотации обязательно указываются </a:t>
            </a:r>
            <a:r>
              <a:rPr lang="ru-RU" altLang="ru-RU" sz="1800" b="1" u="sng" dirty="0"/>
              <a:t>актуальность (научная проблема), цель, задачи проекта, научная новизна, ожидаемые результаты (их научная и общественная значимость)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Аннотация проекта пишется в последнюю очередь, когда все основные разделы заявки уже написаны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Правило</a:t>
            </a:r>
            <a:r>
              <a:rPr lang="ru-RU" altLang="ru-RU" sz="1800" b="1" dirty="0"/>
              <a:t>: Аннотация должна быть интересной, привлекающей внимание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="" xmlns:a16="http://schemas.microsoft.com/office/drawing/2014/main" id="{AEB6ACEB-1B70-4C26-87CF-66D987F9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181600"/>
            <a:ext cx="87263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5: КЛЮЧЕВЫЕ СЛОВА ПРОЕКТА ДОЛЖНЫ СООТВЕТСТВОВАТЬ НАЗВАНИЮ, АННОТАЦИИ И КОДУ КЛАССИФИКАТОРА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414975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E17F8817-69A3-41C1-A8E3-8CD4883C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1218249"/>
            <a:ext cx="7633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ПРАВИЛО № 6: ПРАВИЛЬНАЯ ПОСТАНОВКА НАУЧНОЙ ПРОБЛЕМЫ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="" xmlns:a16="http://schemas.microsoft.com/office/drawing/2014/main" id="{7EE045A0-03BF-4F53-8CBA-C13EC6DCF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2057400"/>
            <a:ext cx="824904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Проблема – это несоответствие того, что есть, тому, что должно быть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Проблема должна быть актуальной для данной отрасли знаний (еще никем не решалась или попытки ее решения оказались неудачными)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dirty="0"/>
              <a:t> </a:t>
            </a: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Проблема должна быть сформулирована максимально кратко, четко и корректно. При формулировке можно делать ссылки на уже имеющиеся исследования.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 b="1" u="sng" dirty="0"/>
              <a:t>Правило:</a:t>
            </a:r>
            <a:r>
              <a:rPr lang="ru-RU" altLang="ru-RU" sz="1800" b="1" dirty="0"/>
              <a:t> Нужно показать, что данная проблема </a:t>
            </a:r>
            <a:r>
              <a:rPr lang="ru-RU" altLang="ru-RU" sz="1800" b="1" u="sng" dirty="0"/>
              <a:t>решаема</a:t>
            </a:r>
            <a:r>
              <a:rPr lang="ru-RU" altLang="ru-RU" sz="1800" b="1" dirty="0"/>
              <a:t> в рамках предлагаемого проекта</a:t>
            </a:r>
            <a:endParaRPr lang="ru-RU" altLang="ru-RU" sz="1800" b="1" u="sng" dirty="0"/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CC776B22-9F48-4F6A-ABA9-7A411DC4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24" y="5685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ПРАВИЛА ПОДАЧИ ЗАЯВОК НА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363662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1265</Words>
  <Application>Microsoft Office PowerPoint</Application>
  <PresentationFormat>Экран (4:3)</PresentationFormat>
  <Paragraphs>124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белый.cdr</dc:title>
  <dc:creator>Степанов Евгений Сергеевич</dc:creator>
  <cp:lastModifiedBy>Плаксина Ирина Анатольевна</cp:lastModifiedBy>
  <cp:revision>11</cp:revision>
  <dcterms:created xsi:type="dcterms:W3CDTF">2021-05-17T13:58:08Z</dcterms:created>
  <dcterms:modified xsi:type="dcterms:W3CDTF">2022-08-29T09:29:43Z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2021-05-17T00:00:00Z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2021-05-17T00:00:00Z</vt:filetime>
  </property>
</Properties>
</file>